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7" r:id="rId1"/>
  </p:sldMasterIdLst>
  <p:notesMasterIdLst>
    <p:notesMasterId r:id="rId32"/>
  </p:notesMasterIdLst>
  <p:sldIdLst>
    <p:sldId id="325" r:id="rId2"/>
    <p:sldId id="486" r:id="rId3"/>
    <p:sldId id="438" r:id="rId4"/>
    <p:sldId id="257" r:id="rId5"/>
    <p:sldId id="258" r:id="rId6"/>
    <p:sldId id="487" r:id="rId7"/>
    <p:sldId id="495" r:id="rId8"/>
    <p:sldId id="488" r:id="rId9"/>
    <p:sldId id="489" r:id="rId10"/>
    <p:sldId id="490" r:id="rId11"/>
    <p:sldId id="491" r:id="rId12"/>
    <p:sldId id="492" r:id="rId13"/>
    <p:sldId id="494" r:id="rId14"/>
    <p:sldId id="493" r:id="rId15"/>
    <p:sldId id="496" r:id="rId16"/>
    <p:sldId id="497" r:id="rId17"/>
    <p:sldId id="505" r:id="rId18"/>
    <p:sldId id="501" r:id="rId19"/>
    <p:sldId id="498" r:id="rId20"/>
    <p:sldId id="500" r:id="rId21"/>
    <p:sldId id="502" r:id="rId22"/>
    <p:sldId id="507" r:id="rId23"/>
    <p:sldId id="508" r:id="rId24"/>
    <p:sldId id="511" r:id="rId25"/>
    <p:sldId id="503" r:id="rId26"/>
    <p:sldId id="504" r:id="rId27"/>
    <p:sldId id="509" r:id="rId28"/>
    <p:sldId id="510" r:id="rId29"/>
    <p:sldId id="499" r:id="rId30"/>
    <p:sldId id="512" r:id="rId3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46"/>
    <p:restoredTop sz="91432"/>
  </p:normalViewPr>
  <p:slideViewPr>
    <p:cSldViewPr snapToGrid="0" snapToObjects="1">
      <p:cViewPr varScale="1">
        <p:scale>
          <a:sx n="204" d="100"/>
          <a:sy n="204" d="100"/>
        </p:scale>
        <p:origin x="2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16D7B-3AF5-5A4D-BB89-D904C1D83CA6}" type="datetimeFigureOut">
              <a:rPr kumimoji="1" lang="ja-JP" altLang="en-US" smtClean="0"/>
              <a:t>2020/11/30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EBE1B5-EA96-B34D-A31C-93F37CB08892}" type="slidenum">
              <a:rPr kumimoji="1" lang="ja-JP" altLang="en-US" smtClean="0"/>
              <a:t>‹#›</a:t>
            </a:fld>
            <a:endParaRPr kumimoji="1" lang="ja-JP" altLang="en-US"/>
          </a:p>
        </p:txBody>
      </p:sp>
    </p:spTree>
    <p:extLst>
      <p:ext uri="{BB962C8B-B14F-4D97-AF65-F5344CB8AC3E}">
        <p14:creationId xmlns:p14="http://schemas.microsoft.com/office/powerpoint/2010/main" val="17848981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6EBE1B5-EA96-B34D-A31C-93F37CB08892}" type="slidenum">
              <a:rPr kumimoji="1" lang="ja-JP" altLang="en-US" smtClean="0"/>
              <a:t>2</a:t>
            </a:fld>
            <a:endParaRPr kumimoji="1" lang="ja-JP" altLang="en-US"/>
          </a:p>
        </p:txBody>
      </p:sp>
    </p:spTree>
    <p:extLst>
      <p:ext uri="{BB962C8B-B14F-4D97-AF65-F5344CB8AC3E}">
        <p14:creationId xmlns:p14="http://schemas.microsoft.com/office/powerpoint/2010/main" val="3691044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CDF2C630-DDCE-1347-8A22-B7E1A1CD544B}" type="slidenum">
              <a:rPr kumimoji="1" lang="ja-JP" altLang="en-US" smtClean="0"/>
              <a:t>3</a:t>
            </a:fld>
            <a:endParaRPr kumimoji="1" lang="ja-JP" altLang="en-US"/>
          </a:p>
        </p:txBody>
      </p:sp>
    </p:spTree>
    <p:extLst>
      <p:ext uri="{BB962C8B-B14F-4D97-AF65-F5344CB8AC3E}">
        <p14:creationId xmlns:p14="http://schemas.microsoft.com/office/powerpoint/2010/main" val="114167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6EBE1B5-EA96-B34D-A31C-93F37CB08892}" type="slidenum">
              <a:rPr kumimoji="1" lang="ja-JP" altLang="en-US" smtClean="0"/>
              <a:t>13</a:t>
            </a:fld>
            <a:endParaRPr kumimoji="1" lang="ja-JP" altLang="en-US"/>
          </a:p>
        </p:txBody>
      </p:sp>
    </p:spTree>
    <p:extLst>
      <p:ext uri="{BB962C8B-B14F-4D97-AF65-F5344CB8AC3E}">
        <p14:creationId xmlns:p14="http://schemas.microsoft.com/office/powerpoint/2010/main" val="1713386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ja-JP"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ja-JP"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ja-JP"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ja-JP"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ja-JP"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0E4ACC-9341-7C4F-ABF8-417991EB7653}" type="datetimeFigureOut">
              <a:rPr lang="ja-JP" altLang="en-US" smtClean="0">
                <a:solidFill>
                  <a:prstClr val="black">
                    <a:tint val="75000"/>
                  </a:prstClr>
                </a:solidFill>
              </a:rPr>
              <a:pPr/>
              <a:t>2020/11/30</a:t>
            </a:fld>
            <a:endParaRPr lang="ja-JP"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0FB82-88D6-3345-99A2-E774AD32E30B}" type="slidenum">
              <a:rPr lang="ja-JP" altLang="en-US" smtClean="0">
                <a:solidFill>
                  <a:prstClr val="black">
                    <a:tint val="75000"/>
                  </a:prstClr>
                </a:solidFill>
              </a:rPr>
              <a:pPr/>
              <a:t>‹#›</a:t>
            </a:fld>
            <a:endParaRPr lang="ja-JP" altLang="en-US">
              <a:solidFill>
                <a:prstClr val="black">
                  <a:tint val="75000"/>
                </a:prstClr>
              </a:solidFill>
            </a:endParaRPr>
          </a:p>
        </p:txBody>
      </p:sp>
    </p:spTree>
    <p:extLst>
      <p:ext uri="{BB962C8B-B14F-4D97-AF65-F5344CB8AC3E}">
        <p14:creationId xmlns:p14="http://schemas.microsoft.com/office/powerpoint/2010/main" val="1717365888"/>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notebook#create=true&amp;language=r" TargetMode="External"/><Relationship Id="rId2" Type="http://schemas.openxmlformats.org/officeDocument/2006/relationships/hyperlink" Target="https://colab.research.google.com/notebook#create=tru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colab.research.google.com/github/mkato-riken/test/blob/main/Py_ex1.ipynb" TargetMode="External"/><Relationship Id="rId7" Type="http://schemas.openxmlformats.org/officeDocument/2006/relationships/image" Target="../media/image42.png"/><Relationship Id="rId2" Type="http://schemas.openxmlformats.org/officeDocument/2006/relationships/hyperlink" Target="https://colab.research.google.com/github/mkato-riken/test/blob/main/R_ex1.ipynb"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raw.githubusercontent.com/mkato-riken/test/main/sample.csv"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notebook#create=true&amp;language=r" TargetMode="External"/><Relationship Id="rId2" Type="http://schemas.openxmlformats.org/officeDocument/2006/relationships/hyperlink" Target="https://colab.research.google.com/notebook#create=tru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jpeg"/><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736906"/>
            <a:ext cx="8115300" cy="2387600"/>
          </a:xfrm>
        </p:spPr>
        <p:txBody>
          <a:bodyPr>
            <a:normAutofit/>
          </a:bodyPr>
          <a:lstStyle/>
          <a:p>
            <a:pPr>
              <a:lnSpc>
                <a:spcPct val="100000"/>
              </a:lnSpc>
            </a:pPr>
            <a:r>
              <a:rPr kumimoji="1" lang="en-US" altLang="ja-JP" sz="3200" b="1" dirty="0">
                <a:solidFill>
                  <a:srgbClr val="0070C0"/>
                </a:solidFill>
              </a:rPr>
              <a:t>AI</a:t>
            </a:r>
            <a:r>
              <a:rPr kumimoji="1" lang="ja-JP" altLang="en-US" sz="3200" b="1">
                <a:solidFill>
                  <a:srgbClr val="0070C0"/>
                </a:solidFill>
              </a:rPr>
              <a:t>数理科学入門　第一回</a:t>
            </a:r>
            <a:br>
              <a:rPr kumimoji="1" lang="en-US" altLang="ja-JP" b="1" dirty="0">
                <a:solidFill>
                  <a:schemeClr val="tx2">
                    <a:lumMod val="50000"/>
                  </a:schemeClr>
                </a:solidFill>
              </a:rPr>
            </a:br>
            <a:r>
              <a:rPr kumimoji="1" lang="en-US" altLang="ja-JP" b="1" dirty="0">
                <a:solidFill>
                  <a:schemeClr val="tx2">
                    <a:lumMod val="50000"/>
                  </a:schemeClr>
                </a:solidFill>
              </a:rPr>
              <a:t>AI</a:t>
            </a:r>
            <a:r>
              <a:rPr kumimoji="1" lang="ja-JP" altLang="en-US" b="1">
                <a:solidFill>
                  <a:schemeClr val="tx2">
                    <a:lumMod val="50000"/>
                  </a:schemeClr>
                </a:solidFill>
              </a:rPr>
              <a:t>数理科学概論</a:t>
            </a:r>
            <a:endParaRPr kumimoji="1" lang="ja-JP" altLang="en-US" b="1" dirty="0">
              <a:solidFill>
                <a:schemeClr val="tx2">
                  <a:lumMod val="50000"/>
                </a:schemeClr>
              </a:solidFill>
            </a:endParaRPr>
          </a:p>
        </p:txBody>
      </p:sp>
      <p:sp>
        <p:nvSpPr>
          <p:cNvPr id="3" name="サブタイトル 2"/>
          <p:cNvSpPr>
            <a:spLocks noGrp="1"/>
          </p:cNvSpPr>
          <p:nvPr>
            <p:ph type="subTitle" idx="1"/>
          </p:nvPr>
        </p:nvSpPr>
        <p:spPr>
          <a:xfrm>
            <a:off x="685800" y="3547446"/>
            <a:ext cx="7772400" cy="2744172"/>
          </a:xfrm>
        </p:spPr>
        <p:txBody>
          <a:bodyPr>
            <a:normAutofit fontScale="92500" lnSpcReduction="20000"/>
          </a:bodyPr>
          <a:lstStyle/>
          <a:p>
            <a:r>
              <a:rPr kumimoji="1" lang="ja-JP" altLang="en-US" sz="1900" b="1" dirty="0">
                <a:solidFill>
                  <a:schemeClr val="tx2">
                    <a:lumMod val="50000"/>
                  </a:schemeClr>
                </a:solidFill>
              </a:rPr>
              <a:t>千葉大学大学院医学研究院</a:t>
            </a:r>
            <a:endParaRPr kumimoji="1" lang="en-US" altLang="ja-JP" sz="1900" b="1" dirty="0">
              <a:solidFill>
                <a:schemeClr val="tx2">
                  <a:lumMod val="50000"/>
                </a:schemeClr>
              </a:solidFill>
            </a:endParaRPr>
          </a:p>
          <a:p>
            <a:r>
              <a:rPr lang="ja-JP" altLang="en-US" sz="1900" dirty="0">
                <a:solidFill>
                  <a:schemeClr val="tx2">
                    <a:lumMod val="50000"/>
                  </a:schemeClr>
                </a:solidFill>
              </a:rPr>
              <a:t>人工知能医学</a:t>
            </a:r>
            <a:endParaRPr lang="en-US" altLang="ja-JP" sz="1900" dirty="0">
              <a:solidFill>
                <a:schemeClr val="tx2">
                  <a:lumMod val="50000"/>
                </a:schemeClr>
              </a:solidFill>
            </a:endParaRPr>
          </a:p>
          <a:p>
            <a:r>
              <a:rPr kumimoji="1" lang="ja-JP" altLang="en-US" sz="1900" dirty="0">
                <a:solidFill>
                  <a:schemeClr val="tx2">
                    <a:lumMod val="50000"/>
                  </a:schemeClr>
                </a:solidFill>
              </a:rPr>
              <a:t>治療学人工知能研究センター</a:t>
            </a:r>
            <a:endParaRPr kumimoji="1" lang="en-US" altLang="ja-JP" sz="1900" dirty="0">
              <a:solidFill>
                <a:schemeClr val="tx2">
                  <a:lumMod val="50000"/>
                </a:schemeClr>
              </a:solidFill>
            </a:endParaRPr>
          </a:p>
          <a:p>
            <a:endParaRPr kumimoji="1" lang="en-US" altLang="ja-JP" sz="1900" dirty="0">
              <a:solidFill>
                <a:schemeClr val="tx2">
                  <a:lumMod val="50000"/>
                </a:schemeClr>
              </a:solidFill>
            </a:endParaRPr>
          </a:p>
          <a:p>
            <a:r>
              <a:rPr kumimoji="1" lang="ja-JP" altLang="en-US" sz="1900" b="1" dirty="0">
                <a:solidFill>
                  <a:schemeClr val="tx2">
                    <a:lumMod val="50000"/>
                  </a:schemeClr>
                </a:solidFill>
              </a:rPr>
              <a:t>理化学研究所</a:t>
            </a:r>
            <a:endParaRPr kumimoji="1" lang="en-US" altLang="ja-JP" sz="1900" b="1" dirty="0">
              <a:solidFill>
                <a:schemeClr val="tx2">
                  <a:lumMod val="50000"/>
                </a:schemeClr>
              </a:solidFill>
            </a:endParaRPr>
          </a:p>
          <a:p>
            <a:r>
              <a:rPr kumimoji="1" lang="ja-JP" altLang="en-US" sz="1900" dirty="0">
                <a:solidFill>
                  <a:schemeClr val="tx2">
                    <a:lumMod val="50000"/>
                  </a:schemeClr>
                </a:solidFill>
              </a:rPr>
              <a:t>医科学イノベーションハブ推進プログラム</a:t>
            </a:r>
            <a:endParaRPr kumimoji="1" lang="en-US" altLang="ja-JP" sz="1900" dirty="0">
              <a:solidFill>
                <a:schemeClr val="tx2">
                  <a:lumMod val="50000"/>
                </a:schemeClr>
              </a:solidFill>
            </a:endParaRPr>
          </a:p>
          <a:p>
            <a:endParaRPr kumimoji="1" lang="en-US" altLang="ja-JP" sz="1900" dirty="0">
              <a:solidFill>
                <a:schemeClr val="tx2">
                  <a:lumMod val="50000"/>
                </a:schemeClr>
              </a:solidFill>
            </a:endParaRPr>
          </a:p>
          <a:p>
            <a:r>
              <a:rPr lang="ja-JP" altLang="en-US" sz="2600" dirty="0">
                <a:solidFill>
                  <a:schemeClr val="tx2">
                    <a:lumMod val="50000"/>
                  </a:schemeClr>
                </a:solidFill>
              </a:rPr>
              <a:t>川上　英良</a:t>
            </a:r>
            <a:endParaRPr kumimoji="1" lang="ja-JP" altLang="en-US" sz="2600" dirty="0">
              <a:solidFill>
                <a:schemeClr val="tx2">
                  <a:lumMod val="50000"/>
                </a:schemeClr>
              </a:solidFill>
            </a:endParaRPr>
          </a:p>
        </p:txBody>
      </p:sp>
      <p:pic>
        <p:nvPicPr>
          <p:cNvPr id="4" name="図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886700" y="19762"/>
            <a:ext cx="4460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417928" y="35773"/>
            <a:ext cx="601176" cy="577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www.chiba-u.ac.jp/general/outline/img/logo-communication_new.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39958" y="58952"/>
            <a:ext cx="2132463" cy="85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263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C31BFC-4676-B145-8BB6-C228CEE08068}"/>
              </a:ext>
            </a:extLst>
          </p:cNvPr>
          <p:cNvSpPr>
            <a:spLocks noGrp="1"/>
          </p:cNvSpPr>
          <p:nvPr>
            <p:ph type="title"/>
          </p:nvPr>
        </p:nvSpPr>
        <p:spPr>
          <a:xfrm>
            <a:off x="0" y="1"/>
            <a:ext cx="9144000" cy="1196236"/>
          </a:xfrm>
        </p:spPr>
        <p:txBody>
          <a:bodyPr>
            <a:normAutofit/>
          </a:bodyPr>
          <a:lstStyle/>
          <a:p>
            <a:pPr algn="ctr"/>
            <a:r>
              <a:rPr lang="ja-JP" altLang="en-US" sz="3600" b="1"/>
              <a:t>プログラミングを始めよう</a:t>
            </a:r>
            <a:endParaRPr kumimoji="1" lang="ja-JP" altLang="en-US" sz="3600" b="1"/>
          </a:p>
        </p:txBody>
      </p:sp>
      <p:sp>
        <p:nvSpPr>
          <p:cNvPr id="3" name="コンテンツ プレースホルダー 2">
            <a:extLst>
              <a:ext uri="{FF2B5EF4-FFF2-40B4-BE49-F238E27FC236}">
                <a16:creationId xmlns:a16="http://schemas.microsoft.com/office/drawing/2014/main" id="{751C5F73-914B-2E4A-B3D8-71091268C74C}"/>
              </a:ext>
            </a:extLst>
          </p:cNvPr>
          <p:cNvSpPr>
            <a:spLocks noGrp="1"/>
          </p:cNvSpPr>
          <p:nvPr>
            <p:ph idx="1"/>
          </p:nvPr>
        </p:nvSpPr>
        <p:spPr>
          <a:xfrm>
            <a:off x="628650" y="1415441"/>
            <a:ext cx="7886700" cy="4761522"/>
          </a:xfrm>
        </p:spPr>
        <p:txBody>
          <a:bodyPr/>
          <a:lstStyle/>
          <a:p>
            <a:pPr marL="0" indent="0">
              <a:buNone/>
            </a:pPr>
            <a:r>
              <a:rPr kumimoji="1" lang="ja-JP" altLang="en-US" sz="2000" b="1" u="sng">
                <a:latin typeface="+mn-ea"/>
              </a:rPr>
              <a:t>よくある誤解</a:t>
            </a:r>
            <a:endParaRPr kumimoji="1" lang="en-US" altLang="ja-JP" sz="2000" b="1" u="sng" dirty="0">
              <a:latin typeface="+mn-ea"/>
            </a:endParaRPr>
          </a:p>
          <a:p>
            <a:pPr marL="311150" indent="-311150">
              <a:buFont typeface="Wingdings" pitchFamily="2" charset="2"/>
              <a:buChar char="p"/>
            </a:pPr>
            <a:r>
              <a:rPr kumimoji="1" lang="ja-JP" altLang="en-US" sz="2000" b="1">
                <a:latin typeface="+mn-ea"/>
              </a:rPr>
              <a:t>プログラミングって数学がものすごく得意じゃないとできないんじゃないの？</a:t>
            </a:r>
            <a:endParaRPr lang="en-US" altLang="ja-JP" sz="2000" b="1" dirty="0">
              <a:latin typeface="+mn-ea"/>
            </a:endParaRPr>
          </a:p>
          <a:p>
            <a:pPr marL="311150" indent="0">
              <a:buNone/>
            </a:pPr>
            <a:r>
              <a:rPr kumimoji="1" lang="ja-JP" altLang="en-US" sz="2000">
                <a:latin typeface="+mn-ea"/>
              </a:rPr>
              <a:t>→</a:t>
            </a:r>
            <a:r>
              <a:rPr kumimoji="1" lang="en-US" altLang="ja-JP" sz="2000" dirty="0">
                <a:latin typeface="+mn-ea"/>
              </a:rPr>
              <a:t> </a:t>
            </a:r>
            <a:r>
              <a:rPr kumimoji="1" lang="ja-JP" altLang="en-US" sz="2000">
                <a:latin typeface="+mn-ea"/>
              </a:rPr>
              <a:t>基礎理論あたりで数学は出てきますが、実際のデータ処理に必要な数学（？）は四則演算くらいです</a:t>
            </a:r>
            <a:endParaRPr lang="en-US" altLang="ja-JP" sz="2000" dirty="0">
              <a:latin typeface="+mn-ea"/>
            </a:endParaRPr>
          </a:p>
          <a:p>
            <a:pPr marL="347663" indent="-342900">
              <a:buFont typeface="Wingdings" pitchFamily="2" charset="2"/>
              <a:buChar char="p"/>
            </a:pPr>
            <a:r>
              <a:rPr kumimoji="1" lang="ja-JP" altLang="en-US" sz="2000" b="1">
                <a:latin typeface="+mn-ea"/>
              </a:rPr>
              <a:t>プログラムって動かすために自分でものすごく長いコードを書かないといけないんじゃないの？</a:t>
            </a:r>
            <a:endParaRPr kumimoji="1" lang="en-US" altLang="ja-JP" sz="2000" b="1" dirty="0">
              <a:latin typeface="+mn-ea"/>
            </a:endParaRPr>
          </a:p>
          <a:p>
            <a:pPr marL="311150" indent="0">
              <a:buNone/>
            </a:pPr>
            <a:r>
              <a:rPr lang="ja-JP" altLang="en-US" sz="2000">
                <a:latin typeface="+mn-ea"/>
              </a:rPr>
              <a:t>→</a:t>
            </a:r>
            <a:r>
              <a:rPr lang="en-US" altLang="ja-JP" sz="2000" dirty="0">
                <a:latin typeface="+mn-ea"/>
              </a:rPr>
              <a:t> Python</a:t>
            </a:r>
            <a:r>
              <a:rPr lang="ja-JP" altLang="en-US" sz="2000">
                <a:latin typeface="+mn-ea"/>
              </a:rPr>
              <a:t>や</a:t>
            </a:r>
            <a:r>
              <a:rPr lang="en-US" altLang="ja-JP" sz="2000" dirty="0">
                <a:latin typeface="+mn-ea"/>
              </a:rPr>
              <a:t>R</a:t>
            </a:r>
            <a:r>
              <a:rPr lang="ja-JP" altLang="en-US" sz="2000">
                <a:latin typeface="+mn-ea"/>
              </a:rPr>
              <a:t>は一行コードから動きます。大体のやりたいことには既に部品（関数）が用意されています。</a:t>
            </a:r>
            <a:endParaRPr kumimoji="1" lang="en-US" altLang="ja-JP" sz="2000" dirty="0">
              <a:latin typeface="+mn-ea"/>
            </a:endParaRPr>
          </a:p>
          <a:p>
            <a:pPr marL="311150" indent="-311150">
              <a:buFont typeface="Wingdings" pitchFamily="2" charset="2"/>
              <a:buChar char="p"/>
            </a:pPr>
            <a:r>
              <a:rPr lang="ja-JP" altLang="en-US" sz="2000" b="1">
                <a:latin typeface="+mn-ea"/>
              </a:rPr>
              <a:t>プログラミングの教室に通った方がいいの？</a:t>
            </a:r>
            <a:endParaRPr lang="en-US" altLang="ja-JP" sz="2000" b="1" dirty="0">
              <a:latin typeface="+mn-ea"/>
            </a:endParaRPr>
          </a:p>
          <a:p>
            <a:pPr marL="311150" indent="0">
              <a:buNone/>
            </a:pPr>
            <a:r>
              <a:rPr kumimoji="1" lang="ja-JP" altLang="en-US" sz="2000">
                <a:latin typeface="+mn-ea"/>
              </a:rPr>
              <a:t>→</a:t>
            </a:r>
            <a:r>
              <a:rPr kumimoji="1" lang="en-US" altLang="ja-JP" sz="2000" dirty="0">
                <a:latin typeface="+mn-ea"/>
              </a:rPr>
              <a:t> </a:t>
            </a:r>
            <a:r>
              <a:rPr kumimoji="1" lang="ja-JP" altLang="en-US" sz="2000">
                <a:latin typeface="+mn-ea"/>
              </a:rPr>
              <a:t>個人でデータ解析やりたいだけだったら必要ありません。まずは自分で手を動かすことが重要！</a:t>
            </a:r>
            <a:endParaRPr kumimoji="1" lang="en-US" altLang="ja-JP" sz="2000" dirty="0">
              <a:latin typeface="+mn-ea"/>
            </a:endParaRPr>
          </a:p>
        </p:txBody>
      </p:sp>
    </p:spTree>
    <p:extLst>
      <p:ext uri="{BB962C8B-B14F-4D97-AF65-F5344CB8AC3E}">
        <p14:creationId xmlns:p14="http://schemas.microsoft.com/office/powerpoint/2010/main" val="45769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741EF-2280-554B-A036-DEEC020B851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プログラミングの基本</a:t>
            </a:r>
          </a:p>
        </p:txBody>
      </p:sp>
      <p:sp>
        <p:nvSpPr>
          <p:cNvPr id="4" name="テキスト ボックス 3">
            <a:extLst>
              <a:ext uri="{FF2B5EF4-FFF2-40B4-BE49-F238E27FC236}">
                <a16:creationId xmlns:a16="http://schemas.microsoft.com/office/drawing/2014/main" id="{46CA98DB-3163-FF48-A7F5-1C76291078AC}"/>
              </a:ext>
            </a:extLst>
          </p:cNvPr>
          <p:cNvSpPr txBox="1"/>
          <p:nvPr/>
        </p:nvSpPr>
        <p:spPr>
          <a:xfrm>
            <a:off x="306888" y="1159152"/>
            <a:ext cx="5267211" cy="461665"/>
          </a:xfrm>
          <a:prstGeom prst="rect">
            <a:avLst/>
          </a:prstGeom>
          <a:noFill/>
        </p:spPr>
        <p:txBody>
          <a:bodyPr wrap="none" rtlCol="0">
            <a:spAutoFit/>
          </a:bodyPr>
          <a:lstStyle/>
          <a:p>
            <a:r>
              <a:rPr lang="ja-JP" altLang="en-US" sz="2400">
                <a:latin typeface="+mn-ea"/>
              </a:rPr>
              <a:t>１．困難</a:t>
            </a:r>
            <a:r>
              <a:rPr kumimoji="1" lang="ja-JP" altLang="en-US" sz="2400">
                <a:latin typeface="+mn-ea"/>
              </a:rPr>
              <a:t>は分割せよ（</a:t>
            </a:r>
            <a:r>
              <a:rPr kumimoji="1" lang="en-US" altLang="ja-JP" sz="2400" dirty="0">
                <a:latin typeface="+mn-ea"/>
              </a:rPr>
              <a:t>by </a:t>
            </a:r>
            <a:r>
              <a:rPr kumimoji="1" lang="ja-JP" altLang="en-US" sz="2400">
                <a:latin typeface="+mn-ea"/>
              </a:rPr>
              <a:t>デカルト）</a:t>
            </a:r>
          </a:p>
        </p:txBody>
      </p:sp>
      <p:sp>
        <p:nvSpPr>
          <p:cNvPr id="5" name="角丸四角形 4">
            <a:extLst>
              <a:ext uri="{FF2B5EF4-FFF2-40B4-BE49-F238E27FC236}">
                <a16:creationId xmlns:a16="http://schemas.microsoft.com/office/drawing/2014/main" id="{EADBCC84-F97E-3441-8C95-A5A0267EDD94}"/>
              </a:ext>
            </a:extLst>
          </p:cNvPr>
          <p:cNvSpPr/>
          <p:nvPr/>
        </p:nvSpPr>
        <p:spPr>
          <a:xfrm>
            <a:off x="1052186" y="1972849"/>
            <a:ext cx="1299576" cy="9958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データ</a:t>
            </a:r>
          </a:p>
        </p:txBody>
      </p:sp>
      <p:sp>
        <p:nvSpPr>
          <p:cNvPr id="6" name="角丸四角形 5">
            <a:extLst>
              <a:ext uri="{FF2B5EF4-FFF2-40B4-BE49-F238E27FC236}">
                <a16:creationId xmlns:a16="http://schemas.microsoft.com/office/drawing/2014/main" id="{86E205A0-8433-B141-834F-A75FC8A240C0}"/>
              </a:ext>
            </a:extLst>
          </p:cNvPr>
          <p:cNvSpPr/>
          <p:nvPr/>
        </p:nvSpPr>
        <p:spPr>
          <a:xfrm>
            <a:off x="7368434" y="1968672"/>
            <a:ext cx="1299576" cy="9958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a:t>やりたいこと</a:t>
            </a:r>
          </a:p>
        </p:txBody>
      </p:sp>
      <p:sp>
        <p:nvSpPr>
          <p:cNvPr id="7" name="角丸四角形 6">
            <a:extLst>
              <a:ext uri="{FF2B5EF4-FFF2-40B4-BE49-F238E27FC236}">
                <a16:creationId xmlns:a16="http://schemas.microsoft.com/office/drawing/2014/main" id="{D11475A8-A1A4-D243-861A-6E4B8C5C365A}"/>
              </a:ext>
            </a:extLst>
          </p:cNvPr>
          <p:cNvSpPr/>
          <p:nvPr/>
        </p:nvSpPr>
        <p:spPr>
          <a:xfrm>
            <a:off x="4023986" y="1968672"/>
            <a:ext cx="1672224" cy="9958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a:t>なんかすごい</a:t>
            </a:r>
            <a:endParaRPr kumimoji="1" lang="en-US" altLang="ja-JP" b="1" dirty="0"/>
          </a:p>
          <a:p>
            <a:pPr algn="ctr"/>
            <a:r>
              <a:rPr lang="ja-JP" altLang="en-US" b="1"/>
              <a:t>プログラム</a:t>
            </a:r>
            <a:endParaRPr kumimoji="1" lang="ja-JP" altLang="en-US" b="1"/>
          </a:p>
        </p:txBody>
      </p:sp>
      <p:cxnSp>
        <p:nvCxnSpPr>
          <p:cNvPr id="9" name="直線矢印コネクタ 8">
            <a:extLst>
              <a:ext uri="{FF2B5EF4-FFF2-40B4-BE49-F238E27FC236}">
                <a16:creationId xmlns:a16="http://schemas.microsoft.com/office/drawing/2014/main" id="{DC4F989F-9BD3-2F4C-922C-7E95AF502BCE}"/>
              </a:ext>
            </a:extLst>
          </p:cNvPr>
          <p:cNvCxnSpPr>
            <a:cxnSpLocks/>
            <a:stCxn id="5" idx="3"/>
            <a:endCxn id="7" idx="1"/>
          </p:cNvCxnSpPr>
          <p:nvPr/>
        </p:nvCxnSpPr>
        <p:spPr>
          <a:xfrm flipV="1">
            <a:off x="2351762" y="2466582"/>
            <a:ext cx="1672224" cy="417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直線矢印コネクタ 9">
            <a:extLst>
              <a:ext uri="{FF2B5EF4-FFF2-40B4-BE49-F238E27FC236}">
                <a16:creationId xmlns:a16="http://schemas.microsoft.com/office/drawing/2014/main" id="{9DECE6B5-FD62-1448-ADCA-257FE350A1F1}"/>
              </a:ext>
            </a:extLst>
          </p:cNvPr>
          <p:cNvCxnSpPr>
            <a:cxnSpLocks/>
            <a:stCxn id="7" idx="3"/>
            <a:endCxn id="6" idx="1"/>
          </p:cNvCxnSpPr>
          <p:nvPr/>
        </p:nvCxnSpPr>
        <p:spPr>
          <a:xfrm>
            <a:off x="5696210" y="2466582"/>
            <a:ext cx="167222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5" name="角丸四角形 14">
            <a:extLst>
              <a:ext uri="{FF2B5EF4-FFF2-40B4-BE49-F238E27FC236}">
                <a16:creationId xmlns:a16="http://schemas.microsoft.com/office/drawing/2014/main" id="{7E4C1291-3F8E-FF4F-966C-EB72C0408103}"/>
              </a:ext>
            </a:extLst>
          </p:cNvPr>
          <p:cNvSpPr/>
          <p:nvPr/>
        </p:nvSpPr>
        <p:spPr>
          <a:xfrm>
            <a:off x="1052186" y="4298515"/>
            <a:ext cx="1299576" cy="9958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a:t>データ</a:t>
            </a:r>
          </a:p>
        </p:txBody>
      </p:sp>
      <p:sp>
        <p:nvSpPr>
          <p:cNvPr id="16" name="角丸四角形 15">
            <a:extLst>
              <a:ext uri="{FF2B5EF4-FFF2-40B4-BE49-F238E27FC236}">
                <a16:creationId xmlns:a16="http://schemas.microsoft.com/office/drawing/2014/main" id="{4F888ADD-AA75-C948-8518-AED44EE80410}"/>
              </a:ext>
            </a:extLst>
          </p:cNvPr>
          <p:cNvSpPr/>
          <p:nvPr/>
        </p:nvSpPr>
        <p:spPr>
          <a:xfrm>
            <a:off x="2673263" y="4298515"/>
            <a:ext cx="1241120" cy="9958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a:t>処理</a:t>
            </a:r>
            <a:endParaRPr kumimoji="1" lang="en-US" altLang="ja-JP" b="1" dirty="0"/>
          </a:p>
          <a:p>
            <a:pPr algn="ctr"/>
            <a:r>
              <a:rPr lang="ja-JP" altLang="en-US" b="1"/>
              <a:t>（関数）</a:t>
            </a:r>
            <a:endParaRPr lang="en-US" altLang="ja-JP" b="1" dirty="0"/>
          </a:p>
          <a:p>
            <a:pPr algn="ctr"/>
            <a:r>
              <a:rPr kumimoji="1" lang="ja-JP" altLang="en-US" b="1"/>
              <a:t>１</a:t>
            </a:r>
          </a:p>
        </p:txBody>
      </p:sp>
      <p:sp>
        <p:nvSpPr>
          <p:cNvPr id="18" name="テキスト ボックス 17">
            <a:extLst>
              <a:ext uri="{FF2B5EF4-FFF2-40B4-BE49-F238E27FC236}">
                <a16:creationId xmlns:a16="http://schemas.microsoft.com/office/drawing/2014/main" id="{21C30DF3-DADE-684D-8E36-1FD23E9AF9CB}"/>
              </a:ext>
            </a:extLst>
          </p:cNvPr>
          <p:cNvSpPr txBox="1"/>
          <p:nvPr/>
        </p:nvSpPr>
        <p:spPr>
          <a:xfrm>
            <a:off x="1147976" y="3043701"/>
            <a:ext cx="1107996" cy="369332"/>
          </a:xfrm>
          <a:prstGeom prst="rect">
            <a:avLst/>
          </a:prstGeom>
          <a:noFill/>
        </p:spPr>
        <p:txBody>
          <a:bodyPr wrap="none" rtlCol="0">
            <a:spAutoFit/>
          </a:bodyPr>
          <a:lstStyle/>
          <a:p>
            <a:pPr algn="ctr"/>
            <a:r>
              <a:rPr kumimoji="1" lang="ja-JP" altLang="en-US"/>
              <a:t>血液検査</a:t>
            </a:r>
          </a:p>
        </p:txBody>
      </p:sp>
      <p:sp>
        <p:nvSpPr>
          <p:cNvPr id="19" name="テキスト ボックス 18">
            <a:extLst>
              <a:ext uri="{FF2B5EF4-FFF2-40B4-BE49-F238E27FC236}">
                <a16:creationId xmlns:a16="http://schemas.microsoft.com/office/drawing/2014/main" id="{E3AB17EC-0512-2942-97A2-0D035A58348D}"/>
              </a:ext>
            </a:extLst>
          </p:cNvPr>
          <p:cNvSpPr txBox="1"/>
          <p:nvPr/>
        </p:nvSpPr>
        <p:spPr>
          <a:xfrm>
            <a:off x="7579641" y="3043701"/>
            <a:ext cx="877163" cy="646331"/>
          </a:xfrm>
          <a:prstGeom prst="rect">
            <a:avLst/>
          </a:prstGeom>
          <a:noFill/>
        </p:spPr>
        <p:txBody>
          <a:bodyPr wrap="none" rtlCol="0">
            <a:spAutoFit/>
          </a:bodyPr>
          <a:lstStyle/>
          <a:p>
            <a:pPr algn="ctr"/>
            <a:r>
              <a:rPr kumimoji="1" lang="ja-JP" altLang="en-US"/>
              <a:t>がんの</a:t>
            </a:r>
            <a:endParaRPr kumimoji="1" lang="en-US" altLang="ja-JP" dirty="0"/>
          </a:p>
          <a:p>
            <a:pPr algn="ctr"/>
            <a:r>
              <a:rPr lang="ja-JP" altLang="en-US"/>
              <a:t>診断</a:t>
            </a:r>
            <a:endParaRPr kumimoji="1" lang="ja-JP" altLang="en-US"/>
          </a:p>
        </p:txBody>
      </p:sp>
      <p:sp>
        <p:nvSpPr>
          <p:cNvPr id="20" name="角丸四角形 19">
            <a:extLst>
              <a:ext uri="{FF2B5EF4-FFF2-40B4-BE49-F238E27FC236}">
                <a16:creationId xmlns:a16="http://schemas.microsoft.com/office/drawing/2014/main" id="{EBAD740D-006D-5644-8731-15F6FF9628A7}"/>
              </a:ext>
            </a:extLst>
          </p:cNvPr>
          <p:cNvSpPr/>
          <p:nvPr/>
        </p:nvSpPr>
        <p:spPr>
          <a:xfrm>
            <a:off x="4239538" y="4298515"/>
            <a:ext cx="1241120" cy="9958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a:t>処理</a:t>
            </a:r>
            <a:endParaRPr kumimoji="1" lang="en-US" altLang="ja-JP" b="1" dirty="0"/>
          </a:p>
          <a:p>
            <a:pPr algn="ctr"/>
            <a:r>
              <a:rPr lang="ja-JP" altLang="en-US" b="1"/>
              <a:t>（関数）</a:t>
            </a:r>
            <a:endParaRPr lang="en-US" altLang="ja-JP" b="1" dirty="0"/>
          </a:p>
          <a:p>
            <a:pPr algn="ctr"/>
            <a:r>
              <a:rPr kumimoji="1" lang="ja-JP" altLang="en-US" b="1"/>
              <a:t>２</a:t>
            </a:r>
          </a:p>
        </p:txBody>
      </p:sp>
      <p:sp>
        <p:nvSpPr>
          <p:cNvPr id="21" name="角丸四角形 20">
            <a:extLst>
              <a:ext uri="{FF2B5EF4-FFF2-40B4-BE49-F238E27FC236}">
                <a16:creationId xmlns:a16="http://schemas.microsoft.com/office/drawing/2014/main" id="{6CD8BC7A-DC9A-9F40-ADC3-5890F6842FAE}"/>
              </a:ext>
            </a:extLst>
          </p:cNvPr>
          <p:cNvSpPr/>
          <p:nvPr/>
        </p:nvSpPr>
        <p:spPr>
          <a:xfrm>
            <a:off x="5805813" y="4298515"/>
            <a:ext cx="1241120" cy="9958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b="1"/>
              <a:t>処理</a:t>
            </a:r>
            <a:endParaRPr kumimoji="1" lang="en-US" altLang="ja-JP" b="1" dirty="0"/>
          </a:p>
          <a:p>
            <a:pPr algn="ctr"/>
            <a:r>
              <a:rPr lang="ja-JP" altLang="en-US" b="1"/>
              <a:t>（関数）</a:t>
            </a:r>
            <a:endParaRPr lang="en-US" altLang="ja-JP" b="1" dirty="0"/>
          </a:p>
          <a:p>
            <a:pPr algn="ctr"/>
            <a:r>
              <a:rPr kumimoji="1" lang="ja-JP" altLang="en-US" b="1"/>
              <a:t>３</a:t>
            </a:r>
          </a:p>
        </p:txBody>
      </p:sp>
      <p:sp>
        <p:nvSpPr>
          <p:cNvPr id="22" name="角丸四角形 21">
            <a:extLst>
              <a:ext uri="{FF2B5EF4-FFF2-40B4-BE49-F238E27FC236}">
                <a16:creationId xmlns:a16="http://schemas.microsoft.com/office/drawing/2014/main" id="{00F57D6F-8322-E140-8DB0-6DCD188A4380}"/>
              </a:ext>
            </a:extLst>
          </p:cNvPr>
          <p:cNvSpPr/>
          <p:nvPr/>
        </p:nvSpPr>
        <p:spPr>
          <a:xfrm>
            <a:off x="7368434" y="4298514"/>
            <a:ext cx="1299576" cy="99581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b="1"/>
              <a:t>やりたいこと</a:t>
            </a:r>
          </a:p>
        </p:txBody>
      </p:sp>
      <p:cxnSp>
        <p:nvCxnSpPr>
          <p:cNvPr id="23" name="直線矢印コネクタ 22">
            <a:extLst>
              <a:ext uri="{FF2B5EF4-FFF2-40B4-BE49-F238E27FC236}">
                <a16:creationId xmlns:a16="http://schemas.microsoft.com/office/drawing/2014/main" id="{68AE06CA-89A4-7D46-8BDE-6BE1EC0C0174}"/>
              </a:ext>
            </a:extLst>
          </p:cNvPr>
          <p:cNvCxnSpPr>
            <a:cxnSpLocks/>
            <a:stCxn id="15" idx="3"/>
            <a:endCxn id="16" idx="1"/>
          </p:cNvCxnSpPr>
          <p:nvPr/>
        </p:nvCxnSpPr>
        <p:spPr>
          <a:xfrm>
            <a:off x="2351762" y="4796425"/>
            <a:ext cx="32150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A84B6D97-C5FD-0C43-8449-8F1991B6CE70}"/>
              </a:ext>
            </a:extLst>
          </p:cNvPr>
          <p:cNvCxnSpPr>
            <a:cxnSpLocks/>
            <a:stCxn id="16" idx="3"/>
            <a:endCxn id="20" idx="1"/>
          </p:cNvCxnSpPr>
          <p:nvPr/>
        </p:nvCxnSpPr>
        <p:spPr>
          <a:xfrm>
            <a:off x="3914383" y="4796425"/>
            <a:ext cx="32515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a:extLst>
              <a:ext uri="{FF2B5EF4-FFF2-40B4-BE49-F238E27FC236}">
                <a16:creationId xmlns:a16="http://schemas.microsoft.com/office/drawing/2014/main" id="{E338FA08-BFC9-F746-B250-E8C00B73AC29}"/>
              </a:ext>
            </a:extLst>
          </p:cNvPr>
          <p:cNvCxnSpPr>
            <a:cxnSpLocks/>
            <a:stCxn id="20" idx="3"/>
            <a:endCxn id="21" idx="1"/>
          </p:cNvCxnSpPr>
          <p:nvPr/>
        </p:nvCxnSpPr>
        <p:spPr>
          <a:xfrm>
            <a:off x="5480658" y="4796425"/>
            <a:ext cx="325155"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2" name="直線矢印コネクタ 31">
            <a:extLst>
              <a:ext uri="{FF2B5EF4-FFF2-40B4-BE49-F238E27FC236}">
                <a16:creationId xmlns:a16="http://schemas.microsoft.com/office/drawing/2014/main" id="{0C992770-A0A2-EA4F-9E52-56951E7BD6F4}"/>
              </a:ext>
            </a:extLst>
          </p:cNvPr>
          <p:cNvCxnSpPr>
            <a:cxnSpLocks/>
            <a:stCxn id="21" idx="3"/>
            <a:endCxn id="22" idx="1"/>
          </p:cNvCxnSpPr>
          <p:nvPr/>
        </p:nvCxnSpPr>
        <p:spPr>
          <a:xfrm flipV="1">
            <a:off x="7046933" y="4796424"/>
            <a:ext cx="321501"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5" name="テキスト ボックス 34">
            <a:extLst>
              <a:ext uri="{FF2B5EF4-FFF2-40B4-BE49-F238E27FC236}">
                <a16:creationId xmlns:a16="http://schemas.microsoft.com/office/drawing/2014/main" id="{BF96FD02-0F6A-234A-B872-E0E5909677FA}"/>
              </a:ext>
            </a:extLst>
          </p:cNvPr>
          <p:cNvSpPr txBox="1"/>
          <p:nvPr/>
        </p:nvSpPr>
        <p:spPr>
          <a:xfrm>
            <a:off x="1147976" y="5415533"/>
            <a:ext cx="1107996" cy="369332"/>
          </a:xfrm>
          <a:prstGeom prst="rect">
            <a:avLst/>
          </a:prstGeom>
          <a:noFill/>
        </p:spPr>
        <p:txBody>
          <a:bodyPr wrap="none" rtlCol="0">
            <a:spAutoFit/>
          </a:bodyPr>
          <a:lstStyle/>
          <a:p>
            <a:pPr algn="ctr"/>
            <a:r>
              <a:rPr kumimoji="1" lang="ja-JP" altLang="en-US"/>
              <a:t>血液検査</a:t>
            </a:r>
          </a:p>
        </p:txBody>
      </p:sp>
      <p:sp>
        <p:nvSpPr>
          <p:cNvPr id="36" name="テキスト ボックス 35">
            <a:extLst>
              <a:ext uri="{FF2B5EF4-FFF2-40B4-BE49-F238E27FC236}">
                <a16:creationId xmlns:a16="http://schemas.microsoft.com/office/drawing/2014/main" id="{4E7E1097-A84A-2745-B8F4-5822E1CBE487}"/>
              </a:ext>
            </a:extLst>
          </p:cNvPr>
          <p:cNvSpPr txBox="1"/>
          <p:nvPr/>
        </p:nvSpPr>
        <p:spPr>
          <a:xfrm>
            <a:off x="7579641" y="5415533"/>
            <a:ext cx="877163" cy="646331"/>
          </a:xfrm>
          <a:prstGeom prst="rect">
            <a:avLst/>
          </a:prstGeom>
          <a:noFill/>
        </p:spPr>
        <p:txBody>
          <a:bodyPr wrap="none" rtlCol="0">
            <a:spAutoFit/>
          </a:bodyPr>
          <a:lstStyle/>
          <a:p>
            <a:pPr algn="ctr"/>
            <a:r>
              <a:rPr kumimoji="1" lang="ja-JP" altLang="en-US"/>
              <a:t>がんの</a:t>
            </a:r>
            <a:endParaRPr kumimoji="1" lang="en-US" altLang="ja-JP" dirty="0"/>
          </a:p>
          <a:p>
            <a:pPr algn="ctr"/>
            <a:r>
              <a:rPr lang="ja-JP" altLang="en-US"/>
              <a:t>診断</a:t>
            </a:r>
            <a:endParaRPr kumimoji="1" lang="ja-JP" altLang="en-US"/>
          </a:p>
        </p:txBody>
      </p:sp>
      <p:sp>
        <p:nvSpPr>
          <p:cNvPr id="37" name="テキスト ボックス 36">
            <a:extLst>
              <a:ext uri="{FF2B5EF4-FFF2-40B4-BE49-F238E27FC236}">
                <a16:creationId xmlns:a16="http://schemas.microsoft.com/office/drawing/2014/main" id="{B5097ADD-EB6D-6C4D-86FE-8E044C22F53C}"/>
              </a:ext>
            </a:extLst>
          </p:cNvPr>
          <p:cNvSpPr txBox="1"/>
          <p:nvPr/>
        </p:nvSpPr>
        <p:spPr>
          <a:xfrm>
            <a:off x="2739825" y="5415533"/>
            <a:ext cx="1107996" cy="646331"/>
          </a:xfrm>
          <a:prstGeom prst="rect">
            <a:avLst/>
          </a:prstGeom>
          <a:noFill/>
        </p:spPr>
        <p:txBody>
          <a:bodyPr wrap="none" rtlCol="0">
            <a:spAutoFit/>
          </a:bodyPr>
          <a:lstStyle/>
          <a:p>
            <a:pPr algn="ctr"/>
            <a:r>
              <a:rPr kumimoji="1" lang="ja-JP" altLang="en-US"/>
              <a:t>データ</a:t>
            </a:r>
            <a:endParaRPr kumimoji="1" lang="en-US" altLang="ja-JP" dirty="0"/>
          </a:p>
          <a:p>
            <a:pPr algn="ctr"/>
            <a:r>
              <a:rPr lang="ja-JP" altLang="en-US"/>
              <a:t>並び替え</a:t>
            </a:r>
            <a:endParaRPr kumimoji="1" lang="ja-JP" altLang="en-US"/>
          </a:p>
        </p:txBody>
      </p:sp>
      <p:sp>
        <p:nvSpPr>
          <p:cNvPr id="38" name="テキスト ボックス 37">
            <a:extLst>
              <a:ext uri="{FF2B5EF4-FFF2-40B4-BE49-F238E27FC236}">
                <a16:creationId xmlns:a16="http://schemas.microsoft.com/office/drawing/2014/main" id="{575E257B-FBD1-DC4B-8A79-F077A44EE996}"/>
              </a:ext>
            </a:extLst>
          </p:cNvPr>
          <p:cNvSpPr txBox="1"/>
          <p:nvPr/>
        </p:nvSpPr>
        <p:spPr>
          <a:xfrm>
            <a:off x="4421517" y="5415532"/>
            <a:ext cx="877163" cy="646331"/>
          </a:xfrm>
          <a:prstGeom prst="rect">
            <a:avLst/>
          </a:prstGeom>
          <a:noFill/>
        </p:spPr>
        <p:txBody>
          <a:bodyPr wrap="none" rtlCol="0">
            <a:spAutoFit/>
          </a:bodyPr>
          <a:lstStyle/>
          <a:p>
            <a:pPr algn="ctr"/>
            <a:r>
              <a:rPr kumimoji="1" lang="ja-JP" altLang="en-US"/>
              <a:t>欠測値</a:t>
            </a:r>
            <a:endParaRPr kumimoji="1" lang="en-US" altLang="ja-JP" dirty="0"/>
          </a:p>
          <a:p>
            <a:pPr algn="ctr"/>
            <a:r>
              <a:rPr lang="ja-JP" altLang="en-US"/>
              <a:t>補完</a:t>
            </a:r>
            <a:endParaRPr kumimoji="1" lang="ja-JP" altLang="en-US"/>
          </a:p>
        </p:txBody>
      </p:sp>
      <p:sp>
        <p:nvSpPr>
          <p:cNvPr id="39" name="テキスト ボックス 38">
            <a:extLst>
              <a:ext uri="{FF2B5EF4-FFF2-40B4-BE49-F238E27FC236}">
                <a16:creationId xmlns:a16="http://schemas.microsoft.com/office/drawing/2014/main" id="{84C66AE2-A1C7-4845-A0AE-E3C1082BE797}"/>
              </a:ext>
            </a:extLst>
          </p:cNvPr>
          <p:cNvSpPr txBox="1"/>
          <p:nvPr/>
        </p:nvSpPr>
        <p:spPr>
          <a:xfrm>
            <a:off x="5872375" y="5415531"/>
            <a:ext cx="1107996" cy="646331"/>
          </a:xfrm>
          <a:prstGeom prst="rect">
            <a:avLst/>
          </a:prstGeom>
          <a:noFill/>
        </p:spPr>
        <p:txBody>
          <a:bodyPr wrap="none" rtlCol="0">
            <a:spAutoFit/>
          </a:bodyPr>
          <a:lstStyle/>
          <a:p>
            <a:pPr algn="ctr"/>
            <a:r>
              <a:rPr kumimoji="1" lang="ja-JP" altLang="en-US"/>
              <a:t>教師あり</a:t>
            </a:r>
            <a:endParaRPr kumimoji="1" lang="en-US" altLang="ja-JP" dirty="0"/>
          </a:p>
          <a:p>
            <a:pPr algn="ctr"/>
            <a:r>
              <a:rPr lang="ja-JP" altLang="en-US"/>
              <a:t>学習</a:t>
            </a:r>
            <a:endParaRPr kumimoji="1" lang="ja-JP" altLang="en-US"/>
          </a:p>
        </p:txBody>
      </p:sp>
      <p:sp>
        <p:nvSpPr>
          <p:cNvPr id="40" name="ドーナツ 39">
            <a:extLst>
              <a:ext uri="{FF2B5EF4-FFF2-40B4-BE49-F238E27FC236}">
                <a16:creationId xmlns:a16="http://schemas.microsoft.com/office/drawing/2014/main" id="{097C55B9-5EBD-0545-ADD5-85F351ACE18F}"/>
              </a:ext>
            </a:extLst>
          </p:cNvPr>
          <p:cNvSpPr/>
          <p:nvPr/>
        </p:nvSpPr>
        <p:spPr>
          <a:xfrm>
            <a:off x="462680" y="4630453"/>
            <a:ext cx="331940" cy="331940"/>
          </a:xfrm>
          <a:prstGeom prst="donut">
            <a:avLst>
              <a:gd name="adj" fmla="val 1551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乗算記号 41">
            <a:extLst>
              <a:ext uri="{FF2B5EF4-FFF2-40B4-BE49-F238E27FC236}">
                <a16:creationId xmlns:a16="http://schemas.microsoft.com/office/drawing/2014/main" id="{E6CDCC12-F704-4844-8058-9FF8DC0C4023}"/>
              </a:ext>
            </a:extLst>
          </p:cNvPr>
          <p:cNvSpPr/>
          <p:nvPr/>
        </p:nvSpPr>
        <p:spPr>
          <a:xfrm>
            <a:off x="421448" y="2259379"/>
            <a:ext cx="414404" cy="414404"/>
          </a:xfrm>
          <a:prstGeom prst="mathMultiply">
            <a:avLst>
              <a:gd name="adj1" fmla="val 15963"/>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69757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741EF-2280-554B-A036-DEEC020B851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プログラミングの基本</a:t>
            </a:r>
          </a:p>
        </p:txBody>
      </p:sp>
      <p:sp>
        <p:nvSpPr>
          <p:cNvPr id="4" name="テキスト ボックス 3">
            <a:extLst>
              <a:ext uri="{FF2B5EF4-FFF2-40B4-BE49-F238E27FC236}">
                <a16:creationId xmlns:a16="http://schemas.microsoft.com/office/drawing/2014/main" id="{46CA98DB-3163-FF48-A7F5-1C76291078AC}"/>
              </a:ext>
            </a:extLst>
          </p:cNvPr>
          <p:cNvSpPr txBox="1"/>
          <p:nvPr/>
        </p:nvSpPr>
        <p:spPr>
          <a:xfrm>
            <a:off x="306888" y="1159152"/>
            <a:ext cx="3877985" cy="461665"/>
          </a:xfrm>
          <a:prstGeom prst="rect">
            <a:avLst/>
          </a:prstGeom>
          <a:noFill/>
        </p:spPr>
        <p:txBody>
          <a:bodyPr wrap="none" rtlCol="0">
            <a:spAutoFit/>
          </a:bodyPr>
          <a:lstStyle/>
          <a:p>
            <a:r>
              <a:rPr lang="ja-JP" altLang="en-US" sz="2400">
                <a:latin typeface="+mn-ea"/>
              </a:rPr>
              <a:t>２．車輪の再発明をしない</a:t>
            </a:r>
            <a:endParaRPr kumimoji="1" lang="ja-JP" altLang="en-US" sz="2400">
              <a:latin typeface="+mn-ea"/>
            </a:endParaRPr>
          </a:p>
        </p:txBody>
      </p:sp>
      <p:pic>
        <p:nvPicPr>
          <p:cNvPr id="3074" name="Picture 2" descr="車輪の再発明」という比喩 自社開発？それともシェア製品？ | 働きざかりの君たちへ〜リーマンパラダイス〜">
            <a:extLst>
              <a:ext uri="{FF2B5EF4-FFF2-40B4-BE49-F238E27FC236}">
                <a16:creationId xmlns:a16="http://schemas.microsoft.com/office/drawing/2014/main" id="{321C7F7A-FBA7-AE44-925E-0FD4394F5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63" y="1966818"/>
            <a:ext cx="4221271" cy="422127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1125F39-3526-FC43-938F-2E820F568E61}"/>
              </a:ext>
            </a:extLst>
          </p:cNvPr>
          <p:cNvSpPr txBox="1"/>
          <p:nvPr/>
        </p:nvSpPr>
        <p:spPr>
          <a:xfrm>
            <a:off x="4684734" y="2487780"/>
            <a:ext cx="3764071" cy="2862322"/>
          </a:xfrm>
          <a:prstGeom prst="rect">
            <a:avLst/>
          </a:prstGeom>
          <a:noFill/>
        </p:spPr>
        <p:txBody>
          <a:bodyPr wrap="square" rtlCol="0">
            <a:spAutoFit/>
          </a:bodyPr>
          <a:lstStyle/>
          <a:p>
            <a:r>
              <a:rPr kumimoji="1" lang="ja-JP" altLang="en-US">
                <a:latin typeface="Meiryo" panose="020B0604030504040204" pitchFamily="34" charset="-128"/>
                <a:ea typeface="Meiryo" panose="020B0604030504040204" pitchFamily="34" charset="-128"/>
              </a:rPr>
              <a:t>基本的なデータ処理に必要な部品（関数）は既に開発されており、自分で１から作る必要はない</a:t>
            </a:r>
            <a:endParaRPr kumimoji="1"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汎用的な関数を集めたもの</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pPr algn="ctr"/>
            <a:r>
              <a:rPr kumimoji="1" lang="en-US" altLang="ja-JP" b="1" dirty="0">
                <a:latin typeface="Meiryo" panose="020B0604030504040204" pitchFamily="34" charset="-128"/>
                <a:ea typeface="Meiryo" panose="020B0604030504040204" pitchFamily="34" charset="-128"/>
              </a:rPr>
              <a:t>library</a:t>
            </a:r>
            <a:r>
              <a:rPr kumimoji="1" lang="ja-JP" altLang="en-US" b="1">
                <a:latin typeface="Meiryo" panose="020B0604030504040204" pitchFamily="34" charset="-128"/>
                <a:ea typeface="Meiryo" panose="020B0604030504040204" pitchFamily="34" charset="-128"/>
              </a:rPr>
              <a:t>（ライブラリ）</a:t>
            </a:r>
            <a:endParaRPr kumimoji="1" lang="en-US" altLang="ja-JP" b="1" dirty="0">
              <a:latin typeface="Meiryo" panose="020B0604030504040204" pitchFamily="34" charset="-128"/>
              <a:ea typeface="Meiryo" panose="020B0604030504040204" pitchFamily="34" charset="-128"/>
            </a:endParaRPr>
          </a:p>
          <a:p>
            <a:pPr algn="ctr"/>
            <a:r>
              <a:rPr lang="en-US" altLang="ja-JP" b="1" dirty="0">
                <a:latin typeface="Meiryo" panose="020B0604030504040204" pitchFamily="34" charset="-128"/>
                <a:ea typeface="Meiryo" panose="020B0604030504040204" pitchFamily="34" charset="-128"/>
              </a:rPr>
              <a:t>package</a:t>
            </a:r>
            <a:r>
              <a:rPr lang="ja-JP" altLang="en-US" b="1">
                <a:latin typeface="Meiryo" panose="020B0604030504040204" pitchFamily="34" charset="-128"/>
                <a:ea typeface="Meiryo" panose="020B0604030504040204" pitchFamily="34" charset="-128"/>
              </a:rPr>
              <a:t>（パッケージ）</a:t>
            </a:r>
            <a:endParaRPr kumimoji="1" lang="en-US" altLang="ja-JP" b="1" dirty="0">
              <a:latin typeface="Meiryo" panose="020B0604030504040204" pitchFamily="34" charset="-128"/>
              <a:ea typeface="Meiryo" panose="020B0604030504040204" pitchFamily="34" charset="-128"/>
            </a:endParaRPr>
          </a:p>
          <a:p>
            <a:pPr algn="ctr"/>
            <a:endParaRPr lang="en-US" altLang="ja-JP" b="1"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を活用しよう。</a:t>
            </a:r>
          </a:p>
        </p:txBody>
      </p:sp>
    </p:spTree>
    <p:extLst>
      <p:ext uri="{BB962C8B-B14F-4D97-AF65-F5344CB8AC3E}">
        <p14:creationId xmlns:p14="http://schemas.microsoft.com/office/powerpoint/2010/main" val="3013605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741EF-2280-554B-A036-DEEC020B851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プログラミングの基本</a:t>
            </a:r>
          </a:p>
        </p:txBody>
      </p:sp>
      <p:sp>
        <p:nvSpPr>
          <p:cNvPr id="4" name="テキスト ボックス 3">
            <a:extLst>
              <a:ext uri="{FF2B5EF4-FFF2-40B4-BE49-F238E27FC236}">
                <a16:creationId xmlns:a16="http://schemas.microsoft.com/office/drawing/2014/main" id="{46CA98DB-3163-FF48-A7F5-1C76291078AC}"/>
              </a:ext>
            </a:extLst>
          </p:cNvPr>
          <p:cNvSpPr txBox="1"/>
          <p:nvPr/>
        </p:nvSpPr>
        <p:spPr>
          <a:xfrm>
            <a:off x="306888" y="1159152"/>
            <a:ext cx="4801314" cy="461665"/>
          </a:xfrm>
          <a:prstGeom prst="rect">
            <a:avLst/>
          </a:prstGeom>
          <a:noFill/>
        </p:spPr>
        <p:txBody>
          <a:bodyPr wrap="none" rtlCol="0">
            <a:spAutoFit/>
          </a:bodyPr>
          <a:lstStyle/>
          <a:p>
            <a:r>
              <a:rPr lang="ja-JP" altLang="en-US" sz="2400">
                <a:latin typeface="+mn-ea"/>
              </a:rPr>
              <a:t>３．困ったときはすぐにググろう</a:t>
            </a:r>
            <a:endParaRPr kumimoji="1" lang="ja-JP" altLang="en-US" sz="2400">
              <a:latin typeface="+mn-ea"/>
            </a:endParaRPr>
          </a:p>
        </p:txBody>
      </p:sp>
      <p:pic>
        <p:nvPicPr>
          <p:cNvPr id="5" name="図 4">
            <a:extLst>
              <a:ext uri="{FF2B5EF4-FFF2-40B4-BE49-F238E27FC236}">
                <a16:creationId xmlns:a16="http://schemas.microsoft.com/office/drawing/2014/main" id="{94AEB363-7D47-8B40-ADC9-22A9E5BCA131}"/>
              </a:ext>
            </a:extLst>
          </p:cNvPr>
          <p:cNvPicPr>
            <a:picLocks noChangeAspect="1"/>
          </p:cNvPicPr>
          <p:nvPr/>
        </p:nvPicPr>
        <p:blipFill>
          <a:blip r:embed="rId3"/>
          <a:stretch>
            <a:fillRect/>
          </a:stretch>
        </p:blipFill>
        <p:spPr>
          <a:xfrm>
            <a:off x="628650" y="1636762"/>
            <a:ext cx="3444766" cy="1750074"/>
          </a:xfrm>
          <a:prstGeom prst="rect">
            <a:avLst/>
          </a:prstGeom>
        </p:spPr>
      </p:pic>
      <p:pic>
        <p:nvPicPr>
          <p:cNvPr id="6" name="図 5">
            <a:extLst>
              <a:ext uri="{FF2B5EF4-FFF2-40B4-BE49-F238E27FC236}">
                <a16:creationId xmlns:a16="http://schemas.microsoft.com/office/drawing/2014/main" id="{5B5BE6C2-DB7A-5046-B7AD-D937103DD49C}"/>
              </a:ext>
            </a:extLst>
          </p:cNvPr>
          <p:cNvPicPr>
            <a:picLocks noChangeAspect="1"/>
          </p:cNvPicPr>
          <p:nvPr/>
        </p:nvPicPr>
        <p:blipFill rotWithShape="1">
          <a:blip r:embed="rId4"/>
          <a:srcRect b="50876"/>
          <a:stretch/>
        </p:blipFill>
        <p:spPr>
          <a:xfrm>
            <a:off x="1047750" y="3471164"/>
            <a:ext cx="7048500" cy="461665"/>
          </a:xfrm>
          <a:prstGeom prst="rect">
            <a:avLst/>
          </a:prstGeom>
        </p:spPr>
      </p:pic>
      <p:pic>
        <p:nvPicPr>
          <p:cNvPr id="7" name="図 6">
            <a:extLst>
              <a:ext uri="{FF2B5EF4-FFF2-40B4-BE49-F238E27FC236}">
                <a16:creationId xmlns:a16="http://schemas.microsoft.com/office/drawing/2014/main" id="{0CD27E4E-4CC1-8848-A166-99390C1331B4}"/>
              </a:ext>
            </a:extLst>
          </p:cNvPr>
          <p:cNvPicPr>
            <a:picLocks noChangeAspect="1"/>
          </p:cNvPicPr>
          <p:nvPr/>
        </p:nvPicPr>
        <p:blipFill>
          <a:blip r:embed="rId5"/>
          <a:stretch>
            <a:fillRect/>
          </a:stretch>
        </p:blipFill>
        <p:spPr>
          <a:xfrm>
            <a:off x="538618" y="4235472"/>
            <a:ext cx="3937525" cy="2429065"/>
          </a:xfrm>
          <a:prstGeom prst="rect">
            <a:avLst/>
          </a:prstGeom>
        </p:spPr>
      </p:pic>
      <p:pic>
        <p:nvPicPr>
          <p:cNvPr id="8" name="図 7">
            <a:extLst>
              <a:ext uri="{FF2B5EF4-FFF2-40B4-BE49-F238E27FC236}">
                <a16:creationId xmlns:a16="http://schemas.microsoft.com/office/drawing/2014/main" id="{565EC735-8DAD-AC4D-BE63-AEE1A73B95C8}"/>
              </a:ext>
            </a:extLst>
          </p:cNvPr>
          <p:cNvPicPr>
            <a:picLocks noChangeAspect="1"/>
          </p:cNvPicPr>
          <p:nvPr/>
        </p:nvPicPr>
        <p:blipFill>
          <a:blip r:embed="rId6"/>
          <a:stretch>
            <a:fillRect/>
          </a:stretch>
        </p:blipFill>
        <p:spPr>
          <a:xfrm>
            <a:off x="4857682" y="4235472"/>
            <a:ext cx="4035798" cy="2462158"/>
          </a:xfrm>
          <a:prstGeom prst="rect">
            <a:avLst/>
          </a:prstGeom>
        </p:spPr>
      </p:pic>
      <p:sp>
        <p:nvSpPr>
          <p:cNvPr id="9" name="下矢印 8">
            <a:extLst>
              <a:ext uri="{FF2B5EF4-FFF2-40B4-BE49-F238E27FC236}">
                <a16:creationId xmlns:a16="http://schemas.microsoft.com/office/drawing/2014/main" id="{B9B754EB-6F78-3548-B1B0-2E5496CA41BE}"/>
              </a:ext>
            </a:extLst>
          </p:cNvPr>
          <p:cNvSpPr/>
          <p:nvPr/>
        </p:nvSpPr>
        <p:spPr>
          <a:xfrm>
            <a:off x="2137611" y="3974691"/>
            <a:ext cx="1139868" cy="2132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下矢印 10">
            <a:extLst>
              <a:ext uri="{FF2B5EF4-FFF2-40B4-BE49-F238E27FC236}">
                <a16:creationId xmlns:a16="http://schemas.microsoft.com/office/drawing/2014/main" id="{7179FB23-CB3B-8C4C-A60F-835AC71FF419}"/>
              </a:ext>
            </a:extLst>
          </p:cNvPr>
          <p:cNvSpPr/>
          <p:nvPr/>
        </p:nvSpPr>
        <p:spPr>
          <a:xfrm rot="16200000">
            <a:off x="4127444" y="5343361"/>
            <a:ext cx="1139868" cy="213286"/>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80DD836-5F2F-E444-A2E8-F45048A3908E}"/>
              </a:ext>
            </a:extLst>
          </p:cNvPr>
          <p:cNvSpPr txBox="1"/>
          <p:nvPr/>
        </p:nvSpPr>
        <p:spPr>
          <a:xfrm>
            <a:off x="4476143" y="2192454"/>
            <a:ext cx="4114799" cy="646331"/>
          </a:xfrm>
          <a:prstGeom prst="rect">
            <a:avLst/>
          </a:prstGeom>
          <a:noFill/>
        </p:spPr>
        <p:txBody>
          <a:bodyPr wrap="square" rtlCol="0">
            <a:spAutoFit/>
          </a:bodyPr>
          <a:lstStyle/>
          <a:p>
            <a:r>
              <a:rPr lang="ja-JP" altLang="en-US"/>
              <a:t>あなたが困っていることは、だいたい他の人も困ったことがあります。</a:t>
            </a:r>
            <a:endParaRPr kumimoji="1" lang="ja-JP" altLang="en-US"/>
          </a:p>
        </p:txBody>
      </p:sp>
      <p:sp>
        <p:nvSpPr>
          <p:cNvPr id="12" name="正方形/長方形 11">
            <a:extLst>
              <a:ext uri="{FF2B5EF4-FFF2-40B4-BE49-F238E27FC236}">
                <a16:creationId xmlns:a16="http://schemas.microsoft.com/office/drawing/2014/main" id="{6E091741-DDE4-BC40-B418-8C449F2ED938}"/>
              </a:ext>
            </a:extLst>
          </p:cNvPr>
          <p:cNvSpPr/>
          <p:nvPr/>
        </p:nvSpPr>
        <p:spPr>
          <a:xfrm>
            <a:off x="1784959" y="3676389"/>
            <a:ext cx="3375764" cy="294610"/>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6424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6550BD-3943-9D4A-AFAE-F8BD7213A79D}"/>
              </a:ext>
            </a:extLst>
          </p:cNvPr>
          <p:cNvSpPr>
            <a:spLocks noGrp="1"/>
          </p:cNvSpPr>
          <p:nvPr>
            <p:ph type="title"/>
          </p:nvPr>
        </p:nvSpPr>
        <p:spPr>
          <a:xfrm>
            <a:off x="628650" y="18255"/>
            <a:ext cx="7886700" cy="1325563"/>
          </a:xfrm>
        </p:spPr>
        <p:txBody>
          <a:bodyPr>
            <a:normAutofit/>
          </a:bodyPr>
          <a:lstStyle/>
          <a:p>
            <a:pPr algn="ctr"/>
            <a:r>
              <a:rPr kumimoji="1" lang="ja-JP" altLang="en-US" sz="3600" b="1"/>
              <a:t>データ分析に使うツール</a:t>
            </a:r>
          </a:p>
        </p:txBody>
      </p:sp>
      <p:pic>
        <p:nvPicPr>
          <p:cNvPr id="4" name="図 3">
            <a:extLst>
              <a:ext uri="{FF2B5EF4-FFF2-40B4-BE49-F238E27FC236}">
                <a16:creationId xmlns:a16="http://schemas.microsoft.com/office/drawing/2014/main" id="{ADB614F4-7A4B-9B4A-B5A3-1FC04C44DBFE}"/>
              </a:ext>
            </a:extLst>
          </p:cNvPr>
          <p:cNvPicPr>
            <a:picLocks noChangeAspect="1"/>
          </p:cNvPicPr>
          <p:nvPr/>
        </p:nvPicPr>
        <p:blipFill>
          <a:blip r:embed="rId2"/>
          <a:stretch>
            <a:fillRect/>
          </a:stretch>
        </p:blipFill>
        <p:spPr>
          <a:xfrm>
            <a:off x="355600" y="1651000"/>
            <a:ext cx="8432800" cy="3556000"/>
          </a:xfrm>
          <a:prstGeom prst="rect">
            <a:avLst/>
          </a:prstGeom>
        </p:spPr>
      </p:pic>
      <p:sp>
        <p:nvSpPr>
          <p:cNvPr id="5" name="テキスト ボックス 4">
            <a:extLst>
              <a:ext uri="{FF2B5EF4-FFF2-40B4-BE49-F238E27FC236}">
                <a16:creationId xmlns:a16="http://schemas.microsoft.com/office/drawing/2014/main" id="{072C6EC1-DAD5-2B42-8137-3EB5B6BB0EEF}"/>
              </a:ext>
            </a:extLst>
          </p:cNvPr>
          <p:cNvSpPr txBox="1"/>
          <p:nvPr/>
        </p:nvSpPr>
        <p:spPr>
          <a:xfrm>
            <a:off x="3406799" y="5207000"/>
            <a:ext cx="5450531" cy="307777"/>
          </a:xfrm>
          <a:prstGeom prst="rect">
            <a:avLst/>
          </a:prstGeom>
          <a:noFill/>
        </p:spPr>
        <p:txBody>
          <a:bodyPr wrap="none" rtlCol="0">
            <a:spAutoFit/>
          </a:bodyPr>
          <a:lstStyle/>
          <a:p>
            <a:r>
              <a:rPr kumimoji="1" lang="en-US" altLang="ja-JP" sz="1400" dirty="0">
                <a:latin typeface="Meiryo" panose="020B0604030504040204" pitchFamily="34" charset="-128"/>
                <a:ea typeface="Meiryo" panose="020B0604030504040204" pitchFamily="34" charset="-128"/>
              </a:rPr>
              <a:t>R</a:t>
            </a:r>
            <a:r>
              <a:rPr kumimoji="1" lang="ja-JP" altLang="en-US" sz="1400">
                <a:latin typeface="Meiryo" panose="020B0604030504040204" pitchFamily="34" charset="-128"/>
                <a:ea typeface="Meiryo" panose="020B0604030504040204" pitchFamily="34" charset="-128"/>
              </a:rPr>
              <a:t>と</a:t>
            </a:r>
            <a:r>
              <a:rPr kumimoji="1" lang="en-US" altLang="ja-JP" sz="1400" dirty="0">
                <a:latin typeface="Meiryo" panose="020B0604030504040204" pitchFamily="34" charset="-128"/>
                <a:ea typeface="Meiryo" panose="020B0604030504040204" pitchFamily="34" charset="-128"/>
              </a:rPr>
              <a:t>Python</a:t>
            </a:r>
            <a:r>
              <a:rPr kumimoji="1" lang="ja-JP" altLang="en-US" sz="1400">
                <a:latin typeface="Meiryo" panose="020B0604030504040204" pitchFamily="34" charset="-128"/>
                <a:ea typeface="Meiryo" panose="020B0604030504040204" pitchFamily="34" charset="-128"/>
              </a:rPr>
              <a:t>で学ぶ</a:t>
            </a:r>
            <a:r>
              <a:rPr kumimoji="1" lang="en-US" altLang="ja-JP" sz="1400" dirty="0">
                <a:latin typeface="Meiryo" panose="020B0604030504040204" pitchFamily="34" charset="-128"/>
                <a:ea typeface="Meiryo" panose="020B0604030504040204" pitchFamily="34" charset="-128"/>
              </a:rPr>
              <a:t> [</a:t>
            </a:r>
            <a:r>
              <a:rPr kumimoji="1" lang="ja-JP" altLang="en-US" sz="1400">
                <a:latin typeface="Meiryo" panose="020B0604030504040204" pitchFamily="34" charset="-128"/>
                <a:ea typeface="Meiryo" panose="020B0604030504040204" pitchFamily="34" charset="-128"/>
              </a:rPr>
              <a:t>実践的</a:t>
            </a:r>
            <a:r>
              <a:rPr kumimoji="1" lang="en-US" altLang="ja-JP" sz="1400" dirty="0">
                <a:latin typeface="Meiryo" panose="020B0604030504040204" pitchFamily="34" charset="-128"/>
                <a:ea typeface="Meiryo" panose="020B0604030504040204" pitchFamily="34" charset="-128"/>
              </a:rPr>
              <a:t>] </a:t>
            </a:r>
            <a:r>
              <a:rPr kumimoji="1" lang="ja-JP" altLang="en-US" sz="1400">
                <a:latin typeface="Meiryo" panose="020B0604030504040204" pitchFamily="34" charset="-128"/>
                <a:ea typeface="Meiryo" panose="020B0604030504040204" pitchFamily="34" charset="-128"/>
              </a:rPr>
              <a:t>データサイエンス</a:t>
            </a:r>
            <a:r>
              <a:rPr kumimoji="1" lang="en-US" altLang="ja-JP" sz="1400" dirty="0">
                <a:latin typeface="Meiryo" panose="020B0604030504040204" pitchFamily="34" charset="-128"/>
                <a:ea typeface="Meiryo" panose="020B0604030504040204" pitchFamily="34" charset="-128"/>
              </a:rPr>
              <a:t>&amp;</a:t>
            </a:r>
            <a:r>
              <a:rPr kumimoji="1" lang="ja-JP" altLang="en-US" sz="1400">
                <a:latin typeface="Meiryo" panose="020B0604030504040204" pitchFamily="34" charset="-128"/>
                <a:ea typeface="Meiryo" panose="020B0604030504040204" pitchFamily="34" charset="-128"/>
              </a:rPr>
              <a:t>機械学習より引用</a:t>
            </a:r>
          </a:p>
        </p:txBody>
      </p:sp>
      <p:sp>
        <p:nvSpPr>
          <p:cNvPr id="6" name="正方形/長方形 5">
            <a:extLst>
              <a:ext uri="{FF2B5EF4-FFF2-40B4-BE49-F238E27FC236}">
                <a16:creationId xmlns:a16="http://schemas.microsoft.com/office/drawing/2014/main" id="{59C5EE26-F207-CE40-94E4-121E5225CFAA}"/>
              </a:ext>
            </a:extLst>
          </p:cNvPr>
          <p:cNvSpPr/>
          <p:nvPr/>
        </p:nvSpPr>
        <p:spPr>
          <a:xfrm>
            <a:off x="6450904" y="1709803"/>
            <a:ext cx="2260948" cy="31064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303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97544F6C-0881-344D-975C-DA701C7034E0}"/>
              </a:ext>
            </a:extLst>
          </p:cNvPr>
          <p:cNvSpPr txBox="1">
            <a:spLocks/>
          </p:cNvSpPr>
          <p:nvPr/>
        </p:nvSpPr>
        <p:spPr>
          <a:xfrm>
            <a:off x="628650" y="1825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600" b="1" dirty="0">
                <a:latin typeface="+mn-ea"/>
                <a:ea typeface="+mn-ea"/>
              </a:rPr>
              <a:t>R</a:t>
            </a:r>
            <a:r>
              <a:rPr lang="ja-JP" altLang="en-US" sz="3600" b="1">
                <a:latin typeface="+mn-ea"/>
                <a:ea typeface="+mn-ea"/>
              </a:rPr>
              <a:t>と</a:t>
            </a:r>
            <a:r>
              <a:rPr lang="en-US" altLang="ja-JP" sz="3600" b="1" dirty="0">
                <a:latin typeface="+mn-ea"/>
                <a:ea typeface="+mn-ea"/>
              </a:rPr>
              <a:t>Python</a:t>
            </a:r>
            <a:r>
              <a:rPr lang="ja-JP" altLang="en-US" sz="3600" b="1">
                <a:latin typeface="+mn-ea"/>
                <a:ea typeface="+mn-ea"/>
              </a:rPr>
              <a:t>の比較</a:t>
            </a:r>
          </a:p>
        </p:txBody>
      </p:sp>
      <p:pic>
        <p:nvPicPr>
          <p:cNvPr id="8" name="図 7">
            <a:extLst>
              <a:ext uri="{FF2B5EF4-FFF2-40B4-BE49-F238E27FC236}">
                <a16:creationId xmlns:a16="http://schemas.microsoft.com/office/drawing/2014/main" id="{054E504E-DE0B-8444-9AB3-3D2400921F21}"/>
              </a:ext>
            </a:extLst>
          </p:cNvPr>
          <p:cNvPicPr>
            <a:picLocks noChangeAspect="1"/>
          </p:cNvPicPr>
          <p:nvPr/>
        </p:nvPicPr>
        <p:blipFill>
          <a:blip r:embed="rId2"/>
          <a:stretch>
            <a:fillRect/>
          </a:stretch>
        </p:blipFill>
        <p:spPr>
          <a:xfrm>
            <a:off x="571500" y="3244415"/>
            <a:ext cx="8001000" cy="3175000"/>
          </a:xfrm>
          <a:prstGeom prst="rect">
            <a:avLst/>
          </a:prstGeom>
        </p:spPr>
      </p:pic>
      <p:sp>
        <p:nvSpPr>
          <p:cNvPr id="9" name="テキスト ボックス 8">
            <a:extLst>
              <a:ext uri="{FF2B5EF4-FFF2-40B4-BE49-F238E27FC236}">
                <a16:creationId xmlns:a16="http://schemas.microsoft.com/office/drawing/2014/main" id="{BA67C9A8-D767-6148-9D79-9F2AD38F995E}"/>
              </a:ext>
            </a:extLst>
          </p:cNvPr>
          <p:cNvSpPr txBox="1"/>
          <p:nvPr/>
        </p:nvSpPr>
        <p:spPr>
          <a:xfrm>
            <a:off x="1435564" y="1343818"/>
            <a:ext cx="6272871" cy="1477328"/>
          </a:xfrm>
          <a:prstGeom prst="rect">
            <a:avLst/>
          </a:prstGeom>
          <a:noFill/>
        </p:spPr>
        <p:txBody>
          <a:bodyPr wrap="none" rtlCol="0">
            <a:spAutoFit/>
          </a:bodyPr>
          <a:lstStyle/>
          <a:p>
            <a:pPr marL="285750" indent="-285750">
              <a:buFont typeface="Wingdings" pitchFamily="2" charset="2"/>
              <a:buChar char="ü"/>
            </a:pPr>
            <a:r>
              <a:rPr kumimoji="1" lang="en-US" altLang="ja-JP" b="1" dirty="0">
                <a:solidFill>
                  <a:srgbClr val="0070C0"/>
                </a:solidFill>
                <a:latin typeface="+mn-ea"/>
              </a:rPr>
              <a:t>R</a:t>
            </a:r>
            <a:r>
              <a:rPr kumimoji="1" lang="ja-JP" altLang="en-US">
                <a:latin typeface="+mn-ea"/>
              </a:rPr>
              <a:t>は統計解析の関数が豊富</a:t>
            </a:r>
            <a:endParaRPr kumimoji="1" lang="en-US" altLang="ja-JP" dirty="0">
              <a:latin typeface="+mn-ea"/>
            </a:endParaRPr>
          </a:p>
          <a:p>
            <a:pPr marL="285750" indent="-285750">
              <a:buFont typeface="Wingdings" pitchFamily="2" charset="2"/>
              <a:buChar char="ü"/>
            </a:pPr>
            <a:r>
              <a:rPr kumimoji="1" lang="en-US" altLang="ja-JP" b="1" dirty="0">
                <a:solidFill>
                  <a:srgbClr val="0070C0"/>
                </a:solidFill>
                <a:latin typeface="+mn-ea"/>
              </a:rPr>
              <a:t>R</a:t>
            </a:r>
            <a:r>
              <a:rPr kumimoji="1" lang="ja-JP" altLang="en-US">
                <a:latin typeface="+mn-ea"/>
              </a:rPr>
              <a:t>はバイオインフォマティクスに強い（</a:t>
            </a:r>
            <a:r>
              <a:rPr kumimoji="1" lang="en-US" altLang="ja-JP" dirty="0">
                <a:latin typeface="+mn-ea"/>
              </a:rPr>
              <a:t>Bioconductor</a:t>
            </a:r>
            <a:r>
              <a:rPr kumimoji="1" lang="ja-JP" altLang="en-US">
                <a:latin typeface="+mn-ea"/>
              </a:rPr>
              <a:t>）</a:t>
            </a:r>
            <a:endParaRPr kumimoji="1" lang="en-US" altLang="ja-JP" dirty="0">
              <a:latin typeface="+mn-ea"/>
            </a:endParaRPr>
          </a:p>
          <a:p>
            <a:pPr marL="285750" indent="-285750">
              <a:buFont typeface="Wingdings" pitchFamily="2" charset="2"/>
              <a:buChar char="ü"/>
            </a:pPr>
            <a:r>
              <a:rPr kumimoji="1" lang="ja-JP" altLang="en-US">
                <a:latin typeface="+mn-ea"/>
              </a:rPr>
              <a:t>機械学習、深層学習は</a:t>
            </a:r>
            <a:r>
              <a:rPr kumimoji="1" lang="en-US" altLang="ja-JP" b="1" dirty="0">
                <a:solidFill>
                  <a:schemeClr val="accent6"/>
                </a:solidFill>
                <a:latin typeface="+mn-ea"/>
              </a:rPr>
              <a:t>Python</a:t>
            </a:r>
            <a:r>
              <a:rPr kumimoji="1" lang="ja-JP" altLang="en-US">
                <a:latin typeface="+mn-ea"/>
              </a:rPr>
              <a:t>の方が高速で標準的</a:t>
            </a:r>
            <a:endParaRPr kumimoji="1" lang="en-US" altLang="ja-JP" dirty="0">
              <a:latin typeface="+mn-ea"/>
            </a:endParaRPr>
          </a:p>
          <a:p>
            <a:pPr marL="285750" indent="-285750">
              <a:buFont typeface="Wingdings" pitchFamily="2" charset="2"/>
              <a:buChar char="ü"/>
            </a:pPr>
            <a:r>
              <a:rPr kumimoji="1" lang="en-US" altLang="ja-JP" b="1" dirty="0">
                <a:solidFill>
                  <a:srgbClr val="0070C0"/>
                </a:solidFill>
                <a:latin typeface="+mn-ea"/>
              </a:rPr>
              <a:t>R</a:t>
            </a:r>
            <a:r>
              <a:rPr kumimoji="1" lang="ja-JP" altLang="en-US">
                <a:latin typeface="+mn-ea"/>
              </a:rPr>
              <a:t>は大きすぎるデータは扱いづらい</a:t>
            </a:r>
            <a:endParaRPr kumimoji="1" lang="en-US" altLang="ja-JP" dirty="0">
              <a:latin typeface="+mn-ea"/>
            </a:endParaRPr>
          </a:p>
          <a:p>
            <a:pPr marL="285750" indent="-285750">
              <a:buFont typeface="Wingdings" pitchFamily="2" charset="2"/>
              <a:buChar char="ü"/>
            </a:pPr>
            <a:r>
              <a:rPr lang="ja-JP" altLang="en-US">
                <a:latin typeface="+mn-ea"/>
              </a:rPr>
              <a:t>最近は</a:t>
            </a:r>
            <a:r>
              <a:rPr lang="en-US" altLang="ja-JP" b="1" dirty="0">
                <a:solidFill>
                  <a:srgbClr val="0070C0"/>
                </a:solidFill>
                <a:latin typeface="+mn-ea"/>
              </a:rPr>
              <a:t>R</a:t>
            </a:r>
            <a:r>
              <a:rPr lang="ja-JP" altLang="en-US">
                <a:latin typeface="+mn-ea"/>
              </a:rPr>
              <a:t>も</a:t>
            </a:r>
            <a:r>
              <a:rPr lang="en-US" altLang="ja-JP" b="1" dirty="0">
                <a:solidFill>
                  <a:schemeClr val="accent6"/>
                </a:solidFill>
                <a:latin typeface="+mn-ea"/>
              </a:rPr>
              <a:t>Python</a:t>
            </a:r>
            <a:r>
              <a:rPr lang="ja-JP" altLang="en-US">
                <a:latin typeface="+mn-ea"/>
              </a:rPr>
              <a:t>もだいたい同じことができる</a:t>
            </a:r>
            <a:endParaRPr kumimoji="1" lang="ja-JP" altLang="en-US">
              <a:latin typeface="+mn-ea"/>
            </a:endParaRPr>
          </a:p>
        </p:txBody>
      </p:sp>
      <p:sp>
        <p:nvSpPr>
          <p:cNvPr id="10" name="テキスト ボックス 9">
            <a:extLst>
              <a:ext uri="{FF2B5EF4-FFF2-40B4-BE49-F238E27FC236}">
                <a16:creationId xmlns:a16="http://schemas.microsoft.com/office/drawing/2014/main" id="{ED451371-5E3C-1040-BAE4-AC3C106DA597}"/>
              </a:ext>
            </a:extLst>
          </p:cNvPr>
          <p:cNvSpPr txBox="1"/>
          <p:nvPr/>
        </p:nvSpPr>
        <p:spPr>
          <a:xfrm>
            <a:off x="3190899" y="6419415"/>
            <a:ext cx="5450531" cy="307777"/>
          </a:xfrm>
          <a:prstGeom prst="rect">
            <a:avLst/>
          </a:prstGeom>
          <a:noFill/>
        </p:spPr>
        <p:txBody>
          <a:bodyPr wrap="none" rtlCol="0">
            <a:spAutoFit/>
          </a:bodyPr>
          <a:lstStyle/>
          <a:p>
            <a:r>
              <a:rPr kumimoji="1" lang="en-US" altLang="ja-JP" sz="1400" dirty="0">
                <a:latin typeface="+mj-ea"/>
                <a:ea typeface="+mj-ea"/>
              </a:rPr>
              <a:t>R</a:t>
            </a:r>
            <a:r>
              <a:rPr kumimoji="1" lang="ja-JP" altLang="en-US" sz="1400">
                <a:latin typeface="+mj-ea"/>
                <a:ea typeface="+mj-ea"/>
              </a:rPr>
              <a:t>と</a:t>
            </a:r>
            <a:r>
              <a:rPr kumimoji="1" lang="en-US" altLang="ja-JP" sz="1400" dirty="0">
                <a:latin typeface="+mj-ea"/>
                <a:ea typeface="+mj-ea"/>
              </a:rPr>
              <a:t>Python</a:t>
            </a:r>
            <a:r>
              <a:rPr kumimoji="1" lang="ja-JP" altLang="en-US" sz="1400">
                <a:latin typeface="+mj-ea"/>
                <a:ea typeface="+mj-ea"/>
              </a:rPr>
              <a:t>で学ぶ</a:t>
            </a:r>
            <a:r>
              <a:rPr kumimoji="1" lang="en-US" altLang="ja-JP" sz="1400" dirty="0">
                <a:latin typeface="+mj-ea"/>
                <a:ea typeface="+mj-ea"/>
              </a:rPr>
              <a:t> [</a:t>
            </a:r>
            <a:r>
              <a:rPr kumimoji="1" lang="ja-JP" altLang="en-US" sz="1400">
                <a:latin typeface="+mj-ea"/>
                <a:ea typeface="+mj-ea"/>
              </a:rPr>
              <a:t>実践的</a:t>
            </a:r>
            <a:r>
              <a:rPr kumimoji="1" lang="en-US" altLang="ja-JP" sz="1400" dirty="0">
                <a:latin typeface="+mj-ea"/>
                <a:ea typeface="+mj-ea"/>
              </a:rPr>
              <a:t>] </a:t>
            </a:r>
            <a:r>
              <a:rPr kumimoji="1" lang="ja-JP" altLang="en-US" sz="1400">
                <a:latin typeface="+mj-ea"/>
                <a:ea typeface="+mj-ea"/>
              </a:rPr>
              <a:t>データサイエンス</a:t>
            </a:r>
            <a:r>
              <a:rPr kumimoji="1" lang="en-US" altLang="ja-JP" sz="1400" dirty="0">
                <a:latin typeface="+mj-ea"/>
                <a:ea typeface="+mj-ea"/>
              </a:rPr>
              <a:t>&amp;</a:t>
            </a:r>
            <a:r>
              <a:rPr kumimoji="1" lang="ja-JP" altLang="en-US" sz="1400">
                <a:latin typeface="+mj-ea"/>
                <a:ea typeface="+mj-ea"/>
              </a:rPr>
              <a:t>機械学習より引用</a:t>
            </a:r>
          </a:p>
        </p:txBody>
      </p:sp>
    </p:spTree>
    <p:extLst>
      <p:ext uri="{BB962C8B-B14F-4D97-AF65-F5344CB8AC3E}">
        <p14:creationId xmlns:p14="http://schemas.microsoft.com/office/powerpoint/2010/main" val="180668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7D6663-CA0E-8543-97E7-B3CC4EE81C9A}"/>
              </a:ext>
            </a:extLst>
          </p:cNvPr>
          <p:cNvSpPr>
            <a:spLocks noGrp="1"/>
          </p:cNvSpPr>
          <p:nvPr>
            <p:ph type="title"/>
          </p:nvPr>
        </p:nvSpPr>
        <p:spPr>
          <a:xfrm>
            <a:off x="628650" y="0"/>
            <a:ext cx="7886700" cy="1325563"/>
          </a:xfrm>
        </p:spPr>
        <p:txBody>
          <a:bodyPr>
            <a:normAutofit/>
          </a:bodyPr>
          <a:lstStyle/>
          <a:p>
            <a:pPr algn="ctr"/>
            <a:r>
              <a:rPr lang="ja-JP" altLang="en-US" sz="3600" b="1"/>
              <a:t>プログラミングの環境</a:t>
            </a:r>
            <a:r>
              <a:rPr kumimoji="1" lang="ja-JP" altLang="en-US" sz="3600" b="1"/>
              <a:t>構築</a:t>
            </a:r>
          </a:p>
        </p:txBody>
      </p:sp>
      <p:sp>
        <p:nvSpPr>
          <p:cNvPr id="3" name="コンテンツ プレースホルダー 2">
            <a:extLst>
              <a:ext uri="{FF2B5EF4-FFF2-40B4-BE49-F238E27FC236}">
                <a16:creationId xmlns:a16="http://schemas.microsoft.com/office/drawing/2014/main" id="{3C1FC9CE-E055-1E40-83A5-5CA5A4EA8CF5}"/>
              </a:ext>
            </a:extLst>
          </p:cNvPr>
          <p:cNvSpPr>
            <a:spLocks noGrp="1"/>
          </p:cNvSpPr>
          <p:nvPr>
            <p:ph idx="1"/>
          </p:nvPr>
        </p:nvSpPr>
        <p:spPr>
          <a:xfrm>
            <a:off x="628650" y="1253331"/>
            <a:ext cx="7886700" cy="4351338"/>
          </a:xfrm>
        </p:spPr>
        <p:txBody>
          <a:bodyPr>
            <a:normAutofit/>
          </a:bodyPr>
          <a:lstStyle/>
          <a:p>
            <a:pPr>
              <a:buFont typeface="Wingdings" pitchFamily="2" charset="2"/>
              <a:buChar char="ü"/>
            </a:pPr>
            <a:r>
              <a:rPr kumimoji="1" lang="ja-JP" altLang="en-US" sz="1800">
                <a:latin typeface="Meiryo" panose="020B0604030504040204" pitchFamily="34" charset="-128"/>
                <a:ea typeface="Meiryo" panose="020B0604030504040204" pitchFamily="34" charset="-128"/>
              </a:rPr>
              <a:t>できれば自分のパソコンに</a:t>
            </a:r>
            <a:r>
              <a:rPr kumimoji="1" lang="en-US" altLang="ja-JP" sz="1800" b="1" dirty="0" err="1">
                <a:solidFill>
                  <a:srgbClr val="0070C0"/>
                </a:solidFill>
                <a:latin typeface="Meiryo" panose="020B0604030504040204" pitchFamily="34" charset="-128"/>
                <a:ea typeface="Meiryo" panose="020B0604030504040204" pitchFamily="34" charset="-128"/>
              </a:rPr>
              <a:t>Rstudio</a:t>
            </a:r>
            <a:r>
              <a:rPr kumimoji="1" lang="ja-JP" altLang="en-US" sz="1800" b="1">
                <a:solidFill>
                  <a:srgbClr val="0070C0"/>
                </a:solidFill>
                <a:latin typeface="Meiryo" panose="020B0604030504040204" pitchFamily="34" charset="-128"/>
                <a:ea typeface="Meiryo" panose="020B0604030504040204" pitchFamily="34" charset="-128"/>
              </a:rPr>
              <a:t>（</a:t>
            </a:r>
            <a:r>
              <a:rPr kumimoji="1" lang="en-US" altLang="ja-JP" sz="1800" b="1" dirty="0">
                <a:solidFill>
                  <a:srgbClr val="0070C0"/>
                </a:solidFill>
                <a:latin typeface="Meiryo" panose="020B0604030504040204" pitchFamily="34" charset="-128"/>
                <a:ea typeface="Meiryo" panose="020B0604030504040204" pitchFamily="34" charset="-128"/>
              </a:rPr>
              <a:t>R</a:t>
            </a:r>
            <a:r>
              <a:rPr kumimoji="1" lang="ja-JP" altLang="en-US" sz="1800" b="1">
                <a:solidFill>
                  <a:srgbClr val="0070C0"/>
                </a:solidFill>
                <a:latin typeface="Meiryo" panose="020B0604030504040204" pitchFamily="34" charset="-128"/>
                <a:ea typeface="Meiryo" panose="020B0604030504040204" pitchFamily="34" charset="-128"/>
              </a:rPr>
              <a:t>の実行環境）</a:t>
            </a:r>
            <a:r>
              <a:rPr kumimoji="1" lang="ja-JP" altLang="en-US" sz="1800">
                <a:latin typeface="Meiryo" panose="020B0604030504040204" pitchFamily="34" charset="-128"/>
                <a:ea typeface="Meiryo" panose="020B0604030504040204" pitchFamily="34" charset="-128"/>
              </a:rPr>
              <a:t>と</a:t>
            </a:r>
            <a:r>
              <a:rPr kumimoji="1" lang="en-US" altLang="ja-JP" sz="1800" b="1" dirty="0" err="1">
                <a:solidFill>
                  <a:schemeClr val="accent6"/>
                </a:solidFill>
                <a:latin typeface="Meiryo" panose="020B0604030504040204" pitchFamily="34" charset="-128"/>
                <a:ea typeface="Meiryo" panose="020B0604030504040204" pitchFamily="34" charset="-128"/>
              </a:rPr>
              <a:t>JupyterLab</a:t>
            </a:r>
            <a:r>
              <a:rPr kumimoji="1" lang="ja-JP" altLang="en-US" sz="1800" b="1">
                <a:solidFill>
                  <a:schemeClr val="accent6"/>
                </a:solidFill>
                <a:latin typeface="Meiryo" panose="020B0604030504040204" pitchFamily="34" charset="-128"/>
                <a:ea typeface="Meiryo" panose="020B0604030504040204" pitchFamily="34" charset="-128"/>
              </a:rPr>
              <a:t>（</a:t>
            </a:r>
            <a:r>
              <a:rPr kumimoji="1" lang="en-US" altLang="ja-JP" sz="1800" b="1" dirty="0">
                <a:solidFill>
                  <a:schemeClr val="accent6"/>
                </a:solidFill>
                <a:latin typeface="Meiryo" panose="020B0604030504040204" pitchFamily="34" charset="-128"/>
                <a:ea typeface="Meiryo" panose="020B0604030504040204" pitchFamily="34" charset="-128"/>
              </a:rPr>
              <a:t>Python</a:t>
            </a:r>
            <a:r>
              <a:rPr kumimoji="1" lang="ja-JP" altLang="en-US" sz="1800" b="1">
                <a:solidFill>
                  <a:schemeClr val="accent6"/>
                </a:solidFill>
                <a:latin typeface="Meiryo" panose="020B0604030504040204" pitchFamily="34" charset="-128"/>
                <a:ea typeface="Meiryo" panose="020B0604030504040204" pitchFamily="34" charset="-128"/>
              </a:rPr>
              <a:t>の実行環境）</a:t>
            </a:r>
            <a:r>
              <a:rPr kumimoji="1" lang="ja-JP" altLang="en-US" sz="1800">
                <a:latin typeface="Meiryo" panose="020B0604030504040204" pitchFamily="34" charset="-128"/>
                <a:ea typeface="Meiryo" panose="020B0604030504040204" pitchFamily="34" charset="-128"/>
              </a:rPr>
              <a:t>を入れる</a:t>
            </a:r>
            <a:endParaRPr kumimoji="1" lang="en-US" altLang="ja-JP" sz="1800" dirty="0">
              <a:latin typeface="Meiryo" panose="020B0604030504040204" pitchFamily="34" charset="-128"/>
              <a:ea typeface="Meiryo" panose="020B0604030504040204" pitchFamily="34" charset="-128"/>
            </a:endParaRPr>
          </a:p>
          <a:p>
            <a:pPr>
              <a:buFont typeface="Wingdings" pitchFamily="2" charset="2"/>
              <a:buChar char="ü"/>
            </a:pPr>
            <a:r>
              <a:rPr lang="ja-JP" altLang="en-US" sz="1800">
                <a:latin typeface="Meiryo" panose="020B0604030504040204" pitchFamily="34" charset="-128"/>
                <a:ea typeface="Meiryo" panose="020B0604030504040204" pitchFamily="34" charset="-128"/>
              </a:rPr>
              <a:t>既に入れている人は入れ直す必要はない</a:t>
            </a:r>
            <a:endParaRPr kumimoji="1" lang="en-US" altLang="ja-JP" sz="1800" dirty="0">
              <a:latin typeface="Meiryo" panose="020B0604030504040204" pitchFamily="34" charset="-128"/>
              <a:ea typeface="Meiryo" panose="020B0604030504040204" pitchFamily="34" charset="-128"/>
            </a:endParaRPr>
          </a:p>
          <a:p>
            <a:pPr>
              <a:buFont typeface="Wingdings" pitchFamily="2" charset="2"/>
              <a:buChar char="ü"/>
            </a:pPr>
            <a:r>
              <a:rPr kumimoji="1" lang="ja-JP" altLang="en-US" sz="1800">
                <a:latin typeface="Meiryo" panose="020B0604030504040204" pitchFamily="34" charset="-128"/>
                <a:ea typeface="Meiryo" panose="020B0604030504040204" pitchFamily="34" charset="-128"/>
              </a:rPr>
              <a:t>パソコンがない人（タブレット、スマホしか持っていない人）はとりあえず</a:t>
            </a:r>
            <a:r>
              <a:rPr kumimoji="1" lang="en-US" altLang="ja-JP" sz="1800" dirty="0">
                <a:latin typeface="Meiryo" panose="020B0604030504040204" pitchFamily="34" charset="-128"/>
                <a:ea typeface="Meiryo" panose="020B0604030504040204" pitchFamily="34" charset="-128"/>
              </a:rPr>
              <a:t>Google </a:t>
            </a:r>
            <a:r>
              <a:rPr kumimoji="1" lang="en-US" altLang="ja-JP" sz="1800" dirty="0" err="1">
                <a:latin typeface="Meiryo" panose="020B0604030504040204" pitchFamily="34" charset="-128"/>
                <a:ea typeface="Meiryo" panose="020B0604030504040204" pitchFamily="34" charset="-128"/>
              </a:rPr>
              <a:t>Colaboratory</a:t>
            </a:r>
            <a:r>
              <a:rPr kumimoji="1" lang="ja-JP" altLang="en-US" sz="1800">
                <a:latin typeface="Meiryo" panose="020B0604030504040204" pitchFamily="34" charset="-128"/>
                <a:ea typeface="Meiryo" panose="020B0604030504040204" pitchFamily="34" charset="-128"/>
              </a:rPr>
              <a:t>を利用（</a:t>
            </a:r>
            <a:r>
              <a:rPr lang="en-US" altLang="ja-JP" sz="1800" dirty="0">
                <a:latin typeface="Meiryo" panose="020B0604030504040204" pitchFamily="34" charset="-128"/>
                <a:ea typeface="Meiryo" panose="020B0604030504040204" pitchFamily="34" charset="-128"/>
              </a:rPr>
              <a:t>Google</a:t>
            </a:r>
            <a:r>
              <a:rPr lang="ja-JP" altLang="en-US" sz="1800">
                <a:latin typeface="Meiryo" panose="020B0604030504040204" pitchFamily="34" charset="-128"/>
                <a:ea typeface="Meiryo" panose="020B0604030504040204" pitchFamily="34" charset="-128"/>
              </a:rPr>
              <a:t>アカウントが必要）</a:t>
            </a:r>
            <a:endParaRPr kumimoji="1" lang="ja-JP" altLang="en-US" sz="1800">
              <a:latin typeface="Meiryo" panose="020B0604030504040204" pitchFamily="34" charset="-128"/>
              <a:ea typeface="Meiryo" panose="020B0604030504040204" pitchFamily="34" charset="-128"/>
            </a:endParaRPr>
          </a:p>
        </p:txBody>
      </p:sp>
      <p:pic>
        <p:nvPicPr>
          <p:cNvPr id="6146" name="Picture 2" descr="RStudio 1.3 Released | RStudio Blog">
            <a:extLst>
              <a:ext uri="{FF2B5EF4-FFF2-40B4-BE49-F238E27FC236}">
                <a16:creationId xmlns:a16="http://schemas.microsoft.com/office/drawing/2014/main" id="{4E2B1836-A091-8342-98FF-CA41178CE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66" y="4056479"/>
            <a:ext cx="3031260" cy="2254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ash on Ubuntu on Windows で RStudio を使う - G2's Forest">
            <a:extLst>
              <a:ext uri="{FF2B5EF4-FFF2-40B4-BE49-F238E27FC236}">
                <a16:creationId xmlns:a16="http://schemas.microsoft.com/office/drawing/2014/main" id="{03CE8CDA-BA1E-C141-8AA2-3F9A84376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96" y="2904928"/>
            <a:ext cx="3055568" cy="112037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EC778E7-A6C7-A646-A6E4-A9805FEEAD9D}"/>
              </a:ext>
            </a:extLst>
          </p:cNvPr>
          <p:cNvSpPr/>
          <p:nvPr/>
        </p:nvSpPr>
        <p:spPr>
          <a:xfrm>
            <a:off x="131367" y="6203655"/>
            <a:ext cx="2741456" cy="276999"/>
          </a:xfrm>
          <a:prstGeom prst="rect">
            <a:avLst/>
          </a:prstGeom>
        </p:spPr>
        <p:txBody>
          <a:bodyPr wrap="none">
            <a:spAutoFit/>
          </a:bodyPr>
          <a:lstStyle/>
          <a:p>
            <a:r>
              <a:rPr lang="ja-JP" altLang="en-US" sz="1200">
                <a:latin typeface="Segoe UI Symbol" panose="020B0502040204020203" pitchFamily="34" charset="0"/>
              </a:rPr>
              <a:t>https://rstudio.com/products/rstudio/</a:t>
            </a:r>
          </a:p>
        </p:txBody>
      </p:sp>
      <p:pic>
        <p:nvPicPr>
          <p:cNvPr id="6150" name="Picture 6" descr="examples of jupyterlab workspaces in single document and multiple document workspaces">
            <a:extLst>
              <a:ext uri="{FF2B5EF4-FFF2-40B4-BE49-F238E27FC236}">
                <a16:creationId xmlns:a16="http://schemas.microsoft.com/office/drawing/2014/main" id="{C69FE0A8-0852-3742-B91B-52CBE8C82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928" y="4109125"/>
            <a:ext cx="2956259" cy="209453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図解！Jupyter Labを徹底解説！(インストール・使い方・拡張機能) - AI-interのPython3入門">
            <a:extLst>
              <a:ext uri="{FF2B5EF4-FFF2-40B4-BE49-F238E27FC236}">
                <a16:creationId xmlns:a16="http://schemas.microsoft.com/office/drawing/2014/main" id="{EF80E2E0-DE6B-8945-8D80-E91855077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8879" y="2953935"/>
            <a:ext cx="1246242" cy="1090462"/>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7EE86720-DEDD-2249-9426-F590D121E4FF}"/>
              </a:ext>
            </a:extLst>
          </p:cNvPr>
          <p:cNvSpPr/>
          <p:nvPr/>
        </p:nvSpPr>
        <p:spPr>
          <a:xfrm>
            <a:off x="3948879" y="6203655"/>
            <a:ext cx="1469120" cy="276999"/>
          </a:xfrm>
          <a:prstGeom prst="rect">
            <a:avLst/>
          </a:prstGeom>
        </p:spPr>
        <p:txBody>
          <a:bodyPr wrap="none">
            <a:spAutoFit/>
          </a:bodyPr>
          <a:lstStyle/>
          <a:p>
            <a:r>
              <a:rPr lang="en" altLang="ja-JP" sz="1200" dirty="0">
                <a:latin typeface="Segoe UI Symbol" panose="020B0502040204020203" pitchFamily="34" charset="0"/>
                <a:ea typeface="Segoe UI Symbol" panose="020B0502040204020203" pitchFamily="34" charset="0"/>
              </a:rPr>
              <a:t>https://</a:t>
            </a:r>
            <a:r>
              <a:rPr lang="en" altLang="ja-JP" sz="1200" dirty="0" err="1">
                <a:latin typeface="Segoe UI Symbol" panose="020B0502040204020203" pitchFamily="34" charset="0"/>
                <a:ea typeface="Segoe UI Symbol" panose="020B0502040204020203" pitchFamily="34" charset="0"/>
              </a:rPr>
              <a:t>jupyter.org</a:t>
            </a:r>
            <a:r>
              <a:rPr lang="en" altLang="ja-JP" sz="1200" dirty="0">
                <a:latin typeface="Segoe UI Symbol" panose="020B0502040204020203" pitchFamily="34" charset="0"/>
                <a:ea typeface="Segoe UI Symbol" panose="020B0502040204020203" pitchFamily="34" charset="0"/>
              </a:rPr>
              <a:t>/</a:t>
            </a:r>
            <a:endParaRPr lang="ja-JP" altLang="en-US" sz="1200">
              <a:latin typeface="Segoe UI Symbol" panose="020B0502040204020203" pitchFamily="34" charset="0"/>
            </a:endParaRPr>
          </a:p>
        </p:txBody>
      </p:sp>
      <p:pic>
        <p:nvPicPr>
          <p:cNvPr id="6156" name="Picture 12" descr="Show notebooks in Drive">
            <a:extLst>
              <a:ext uri="{FF2B5EF4-FFF2-40B4-BE49-F238E27FC236}">
                <a16:creationId xmlns:a16="http://schemas.microsoft.com/office/drawing/2014/main" id="{93400B91-472B-3B49-B640-A29FDB1BDF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3408" y="2578894"/>
            <a:ext cx="1694841" cy="1694841"/>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727CA09E-F5A7-2D4C-9A71-65C81CEF874D}"/>
              </a:ext>
            </a:extLst>
          </p:cNvPr>
          <p:cNvPicPr>
            <a:picLocks noChangeAspect="1"/>
          </p:cNvPicPr>
          <p:nvPr/>
        </p:nvPicPr>
        <p:blipFill>
          <a:blip r:embed="rId7"/>
          <a:stretch>
            <a:fillRect/>
          </a:stretch>
        </p:blipFill>
        <p:spPr>
          <a:xfrm>
            <a:off x="6224489" y="4336308"/>
            <a:ext cx="2776995" cy="1694842"/>
          </a:xfrm>
          <a:prstGeom prst="rect">
            <a:avLst/>
          </a:prstGeom>
        </p:spPr>
      </p:pic>
      <p:sp>
        <p:nvSpPr>
          <p:cNvPr id="7" name="正方形/長方形 6">
            <a:extLst>
              <a:ext uri="{FF2B5EF4-FFF2-40B4-BE49-F238E27FC236}">
                <a16:creationId xmlns:a16="http://schemas.microsoft.com/office/drawing/2014/main" id="{9C2963AC-1630-964B-A8CD-3635F86245AB}"/>
              </a:ext>
            </a:extLst>
          </p:cNvPr>
          <p:cNvSpPr/>
          <p:nvPr/>
        </p:nvSpPr>
        <p:spPr>
          <a:xfrm>
            <a:off x="6187741" y="6111321"/>
            <a:ext cx="2956259" cy="461665"/>
          </a:xfrm>
          <a:prstGeom prst="rect">
            <a:avLst/>
          </a:prstGeom>
        </p:spPr>
        <p:txBody>
          <a:bodyPr wrap="square">
            <a:spAutoFit/>
          </a:bodyPr>
          <a:lstStyle/>
          <a:p>
            <a:r>
              <a:rPr lang="ja-JP" altLang="en-US" sz="1200">
                <a:latin typeface="Segoe UI Symbol" panose="020B0502040204020203" pitchFamily="34" charset="0"/>
              </a:rPr>
              <a:t>https://colab.research.google.com/notebooks/welcome.ipynb?hl=ja</a:t>
            </a:r>
          </a:p>
        </p:txBody>
      </p:sp>
    </p:spTree>
    <p:extLst>
      <p:ext uri="{BB962C8B-B14F-4D97-AF65-F5344CB8AC3E}">
        <p14:creationId xmlns:p14="http://schemas.microsoft.com/office/powerpoint/2010/main" val="808964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BAFB50-13B5-034E-A510-23C64B458F54}"/>
              </a:ext>
            </a:extLst>
          </p:cNvPr>
          <p:cNvSpPr>
            <a:spLocks noGrp="1"/>
          </p:cNvSpPr>
          <p:nvPr>
            <p:ph type="title"/>
          </p:nvPr>
        </p:nvSpPr>
        <p:spPr>
          <a:xfrm>
            <a:off x="628650" y="0"/>
            <a:ext cx="7886700" cy="1325563"/>
          </a:xfrm>
        </p:spPr>
        <p:txBody>
          <a:bodyPr>
            <a:normAutofit/>
          </a:bodyPr>
          <a:lstStyle/>
          <a:p>
            <a:pPr algn="ctr"/>
            <a:r>
              <a:rPr kumimoji="1" lang="en-US" altLang="ja-JP" sz="3600" b="1" dirty="0">
                <a:latin typeface="Meiryo" panose="020B0604030504040204" pitchFamily="34" charset="-128"/>
                <a:ea typeface="Meiryo" panose="020B0604030504040204" pitchFamily="34" charset="-128"/>
              </a:rPr>
              <a:t>Google </a:t>
            </a:r>
            <a:r>
              <a:rPr kumimoji="1" lang="en-US" altLang="ja-JP" sz="3600" b="1" dirty="0" err="1">
                <a:latin typeface="Meiryo" panose="020B0604030504040204" pitchFamily="34" charset="-128"/>
                <a:ea typeface="Meiryo" panose="020B0604030504040204" pitchFamily="34" charset="-128"/>
              </a:rPr>
              <a:t>Colab</a:t>
            </a:r>
            <a:r>
              <a:rPr kumimoji="1" lang="ja-JP" altLang="en-US" sz="3600" b="1">
                <a:latin typeface="Meiryo" panose="020B0604030504040204" pitchFamily="34" charset="-128"/>
                <a:ea typeface="Meiryo" panose="020B0604030504040204" pitchFamily="34" charset="-128"/>
              </a:rPr>
              <a:t>リンク</a:t>
            </a:r>
          </a:p>
        </p:txBody>
      </p:sp>
      <p:sp>
        <p:nvSpPr>
          <p:cNvPr id="3" name="コンテンツ プレースホルダー 2">
            <a:extLst>
              <a:ext uri="{FF2B5EF4-FFF2-40B4-BE49-F238E27FC236}">
                <a16:creationId xmlns:a16="http://schemas.microsoft.com/office/drawing/2014/main" id="{6EC3B04F-91AB-5B41-9E5E-3C2E32D49713}"/>
              </a:ext>
            </a:extLst>
          </p:cNvPr>
          <p:cNvSpPr>
            <a:spLocks noGrp="1"/>
          </p:cNvSpPr>
          <p:nvPr>
            <p:ph idx="1"/>
          </p:nvPr>
        </p:nvSpPr>
        <p:spPr/>
        <p:txBody>
          <a:bodyPr/>
          <a:lstStyle/>
          <a:p>
            <a:r>
              <a:rPr kumimoji="1" lang="en-US" altLang="ja-JP" dirty="0">
                <a:latin typeface="Meiryo" panose="020B0604030504040204" pitchFamily="34" charset="-128"/>
                <a:ea typeface="Meiryo" panose="020B0604030504040204" pitchFamily="34" charset="-128"/>
              </a:rPr>
              <a:t>Python</a:t>
            </a:r>
            <a:r>
              <a:rPr kumimoji="1" lang="ja-JP" altLang="en-US">
                <a:latin typeface="Meiryo" panose="020B0604030504040204" pitchFamily="34" charset="-128"/>
                <a:ea typeface="Meiryo" panose="020B0604030504040204" pitchFamily="34" charset="-128"/>
              </a:rPr>
              <a:t>実行用</a:t>
            </a:r>
            <a:endParaRPr kumimoji="1" lang="en-US" altLang="ja-JP" dirty="0">
              <a:latin typeface="Meiryo" panose="020B0604030504040204" pitchFamily="34" charset="-128"/>
              <a:ea typeface="Meiryo" panose="020B0604030504040204" pitchFamily="34" charset="-128"/>
            </a:endParaRPr>
          </a:p>
          <a:p>
            <a:pPr marL="0" indent="0">
              <a:buNone/>
            </a:pPr>
            <a:r>
              <a:rPr lang="en" altLang="ja-JP" sz="1800" dirty="0">
                <a:latin typeface="Segoe UI Symbol" panose="020B0502040204020203" pitchFamily="34" charset="0"/>
                <a:ea typeface="Segoe UI Symbol" panose="020B0502040204020203" pitchFamily="34" charset="0"/>
                <a:hlinkClick r:id="rId2"/>
              </a:rPr>
              <a:t>https://colab.research.google.com/notebook#create=true</a:t>
            </a:r>
            <a:endParaRPr lang="en" altLang="ja-JP" sz="1800" dirty="0">
              <a:latin typeface="Segoe UI Symbol" panose="020B0502040204020203" pitchFamily="34" charset="0"/>
              <a:ea typeface="Segoe UI Symbol" panose="020B0502040204020203" pitchFamily="34" charset="0"/>
            </a:endParaRPr>
          </a:p>
          <a:p>
            <a:pPr marL="0" indent="0">
              <a:buNone/>
            </a:pPr>
            <a:endParaRPr kumimoji="1" lang="en-US" altLang="ja-JP" sz="1800" dirty="0">
              <a:latin typeface="Segoe UI Symbol" panose="020B0502040204020203" pitchFamily="34" charset="0"/>
              <a:ea typeface="Segoe UI Symbol" panose="020B0502040204020203" pitchFamily="34" charset="0"/>
            </a:endParaRPr>
          </a:p>
          <a:p>
            <a:r>
              <a:rPr kumimoji="1" lang="en-US" altLang="ja-JP" dirty="0">
                <a:latin typeface="Meiryo" panose="020B0604030504040204" pitchFamily="34" charset="-128"/>
                <a:ea typeface="Meiryo" panose="020B0604030504040204" pitchFamily="34" charset="-128"/>
              </a:rPr>
              <a:t>R</a:t>
            </a:r>
            <a:r>
              <a:rPr kumimoji="1" lang="ja-JP" altLang="en-US">
                <a:latin typeface="Meiryo" panose="020B0604030504040204" pitchFamily="34" charset="-128"/>
                <a:ea typeface="Meiryo" panose="020B0604030504040204" pitchFamily="34" charset="-128"/>
              </a:rPr>
              <a:t>実行用</a:t>
            </a:r>
            <a:endParaRPr kumimoji="1" lang="en-US" altLang="ja-JP" dirty="0">
              <a:latin typeface="Meiryo" panose="020B0604030504040204" pitchFamily="34" charset="-128"/>
              <a:ea typeface="Meiryo" panose="020B0604030504040204" pitchFamily="34" charset="-128"/>
            </a:endParaRPr>
          </a:p>
          <a:p>
            <a:pPr marL="0" indent="0">
              <a:buNone/>
            </a:pPr>
            <a:r>
              <a:rPr lang="en" altLang="ja-JP" sz="1800" dirty="0">
                <a:latin typeface="Segoe UI Symbol" panose="020B0502040204020203" pitchFamily="34" charset="0"/>
                <a:ea typeface="Segoe UI Symbol" panose="020B0502040204020203" pitchFamily="34" charset="0"/>
                <a:hlinkClick r:id="rId3"/>
              </a:rPr>
              <a:t>https://colab.research.google.com/notebook#create=true&amp;language=r</a:t>
            </a:r>
            <a:endParaRPr lang="en" altLang="ja-JP" sz="1800" dirty="0">
              <a:latin typeface="Segoe UI Symbol" panose="020B0502040204020203" pitchFamily="34" charset="0"/>
              <a:ea typeface="Segoe UI Symbol" panose="020B0502040204020203" pitchFamily="34" charset="0"/>
            </a:endParaRPr>
          </a:p>
          <a:p>
            <a:pPr marL="0" indent="0">
              <a:buNone/>
            </a:pPr>
            <a:endParaRPr kumimoji="1" lang="en" altLang="ja-JP" sz="1800" dirty="0">
              <a:latin typeface="Segoe UI Symbol" panose="020B0502040204020203" pitchFamily="34" charset="0"/>
              <a:ea typeface="Segoe UI Symbol" panose="020B0502040204020203" pitchFamily="34" charset="0"/>
            </a:endParaRPr>
          </a:p>
          <a:p>
            <a:pPr marL="0" indent="0">
              <a:buNone/>
            </a:pPr>
            <a:r>
              <a:rPr lang="ja-JP" altLang="en-US" sz="1800">
                <a:latin typeface="Segoe UI Symbol" panose="020B0502040204020203" pitchFamily="34" charset="0"/>
                <a:ea typeface="Meiryo" panose="020B0604030504040204" pitchFamily="34" charset="-128"/>
              </a:rPr>
              <a:t>上記のリンクをそれぞれクリックすると実行用のページに飛びます。</a:t>
            </a:r>
            <a:endParaRPr lang="en" altLang="ja-JP" sz="1800" dirty="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485291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F3E37-65CC-4940-801A-4A9CE322BA2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プログラミングの基礎知識</a:t>
            </a:r>
          </a:p>
        </p:txBody>
      </p:sp>
      <p:sp>
        <p:nvSpPr>
          <p:cNvPr id="3" name="コンテンツ プレースホルダー 2">
            <a:extLst>
              <a:ext uri="{FF2B5EF4-FFF2-40B4-BE49-F238E27FC236}">
                <a16:creationId xmlns:a16="http://schemas.microsoft.com/office/drawing/2014/main" id="{FE0FFE78-EE17-8B44-B523-CC3A6630F0F5}"/>
              </a:ext>
            </a:extLst>
          </p:cNvPr>
          <p:cNvSpPr>
            <a:spLocks noGrp="1"/>
          </p:cNvSpPr>
          <p:nvPr>
            <p:ph idx="1"/>
          </p:nvPr>
        </p:nvSpPr>
        <p:spPr>
          <a:xfrm>
            <a:off x="628650" y="1110499"/>
            <a:ext cx="7886700" cy="466638"/>
          </a:xfrm>
        </p:spPr>
        <p:txBody>
          <a:bodyPr>
            <a:normAutofit lnSpcReduction="10000"/>
          </a:bodyPr>
          <a:lstStyle/>
          <a:p>
            <a:pPr marL="0" indent="0">
              <a:buNone/>
            </a:pPr>
            <a:r>
              <a:rPr kumimoji="1" lang="ja-JP" altLang="en-US" b="1"/>
              <a:t>コメントアウト</a:t>
            </a:r>
          </a:p>
        </p:txBody>
      </p:sp>
      <p:sp>
        <p:nvSpPr>
          <p:cNvPr id="6" name="正方形/長方形 5">
            <a:extLst>
              <a:ext uri="{FF2B5EF4-FFF2-40B4-BE49-F238E27FC236}">
                <a16:creationId xmlns:a16="http://schemas.microsoft.com/office/drawing/2014/main" id="{CD92CE25-14D9-D541-979C-D70D3C074AB9}"/>
              </a:ext>
            </a:extLst>
          </p:cNvPr>
          <p:cNvSpPr/>
          <p:nvPr/>
        </p:nvSpPr>
        <p:spPr>
          <a:xfrm>
            <a:off x="2060661" y="1505291"/>
            <a:ext cx="5022675" cy="584775"/>
          </a:xfrm>
          <a:prstGeom prst="rect">
            <a:avLst/>
          </a:prstGeom>
        </p:spPr>
        <p:txBody>
          <a:bodyPr wrap="square">
            <a:spAutoFit/>
          </a:bodyPr>
          <a:lstStyle/>
          <a:p>
            <a:pPr algn="ctr"/>
            <a:r>
              <a:rPr lang="en-US" altLang="ja-JP" sz="1600" dirty="0">
                <a:latin typeface="Segoe UI Symbol" panose="020B0502040204020203" pitchFamily="34" charset="0"/>
                <a:ea typeface="Segoe UI Symbol" panose="020B0502040204020203" pitchFamily="34" charset="0"/>
              </a:rPr>
              <a:t>#</a:t>
            </a:r>
            <a:r>
              <a:rPr lang="ja-JP" altLang="en-US" sz="1600">
                <a:latin typeface="Segoe UI Symbol" panose="020B0502040204020203" pitchFamily="34" charset="0"/>
              </a:rPr>
              <a:t>をつけるとその行の</a:t>
            </a:r>
            <a:r>
              <a:rPr lang="en-US" altLang="ja-JP" sz="1600" dirty="0">
                <a:latin typeface="Segoe UI Symbol" panose="020B0502040204020203" pitchFamily="34" charset="0"/>
                <a:ea typeface="Segoe UI Symbol" panose="020B0502040204020203" pitchFamily="34" charset="0"/>
              </a:rPr>
              <a:t>#</a:t>
            </a:r>
            <a:r>
              <a:rPr lang="ja-JP" altLang="en-US" sz="1600">
                <a:latin typeface="Segoe UI Symbol" panose="020B0502040204020203" pitchFamily="34" charset="0"/>
              </a:rPr>
              <a:t>以降は実行されない</a:t>
            </a:r>
            <a:endParaRPr lang="en-US" altLang="ja-JP" sz="1600" dirty="0">
              <a:latin typeface="Segoe UI Symbol" panose="020B0502040204020203" pitchFamily="34" charset="0"/>
            </a:endParaRPr>
          </a:p>
          <a:p>
            <a:pPr algn="ctr"/>
            <a:r>
              <a:rPr lang="en-US" altLang="ja-JP" sz="1600" dirty="0">
                <a:latin typeface="Segoe UI Symbol" panose="020B0502040204020203" pitchFamily="34" charset="0"/>
              </a:rPr>
              <a:t>1+1 #</a:t>
            </a:r>
            <a:r>
              <a:rPr lang="ja-JP" altLang="en-US" sz="1600">
                <a:latin typeface="Segoe UI Symbol" panose="020B0502040204020203" pitchFamily="34" charset="0"/>
              </a:rPr>
              <a:t>こういう書き方も</a:t>
            </a:r>
            <a:r>
              <a:rPr lang="en-US" altLang="ja-JP" sz="1600" dirty="0">
                <a:latin typeface="Segoe UI Symbol" panose="020B0502040204020203" pitchFamily="34" charset="0"/>
              </a:rPr>
              <a:t>OK</a:t>
            </a:r>
            <a:endParaRPr lang="ja-JP" altLang="en-US" sz="1600">
              <a:latin typeface="Segoe UI Symbol" panose="020B0502040204020203" pitchFamily="34" charset="0"/>
            </a:endParaRPr>
          </a:p>
        </p:txBody>
      </p:sp>
      <p:sp>
        <p:nvSpPr>
          <p:cNvPr id="9" name="コンテンツ プレースホルダー 2">
            <a:extLst>
              <a:ext uri="{FF2B5EF4-FFF2-40B4-BE49-F238E27FC236}">
                <a16:creationId xmlns:a16="http://schemas.microsoft.com/office/drawing/2014/main" id="{B5E1DD10-EC21-5642-8262-059A59E37BFA}"/>
              </a:ext>
            </a:extLst>
          </p:cNvPr>
          <p:cNvSpPr txBox="1">
            <a:spLocks/>
          </p:cNvSpPr>
          <p:nvPr/>
        </p:nvSpPr>
        <p:spPr>
          <a:xfrm>
            <a:off x="628649" y="2320805"/>
            <a:ext cx="7886700" cy="4666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a:t>格納（代入）</a:t>
            </a:r>
          </a:p>
        </p:txBody>
      </p:sp>
      <p:sp>
        <p:nvSpPr>
          <p:cNvPr id="10" name="正方形/長方形 9">
            <a:extLst>
              <a:ext uri="{FF2B5EF4-FFF2-40B4-BE49-F238E27FC236}">
                <a16:creationId xmlns:a16="http://schemas.microsoft.com/office/drawing/2014/main" id="{9CA3F975-AE3E-D944-8488-54274E2FFE70}"/>
              </a:ext>
            </a:extLst>
          </p:cNvPr>
          <p:cNvSpPr/>
          <p:nvPr/>
        </p:nvSpPr>
        <p:spPr>
          <a:xfrm>
            <a:off x="1690500" y="3264910"/>
            <a:ext cx="2107538" cy="1323439"/>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#a</a:t>
            </a:r>
            <a:r>
              <a:rPr lang="ja-JP" altLang="en-US" sz="1600">
                <a:latin typeface="Segoe UI Symbol" panose="020B0502040204020203" pitchFamily="34" charset="0"/>
              </a:rPr>
              <a:t>に</a:t>
            </a:r>
            <a:r>
              <a:rPr lang="en-US" altLang="ja-JP" sz="1600" dirty="0">
                <a:latin typeface="Segoe UI Symbol" panose="020B0502040204020203" pitchFamily="34" charset="0"/>
                <a:ea typeface="Segoe UI Symbol" panose="020B0502040204020203" pitchFamily="34" charset="0"/>
              </a:rPr>
              <a:t>10</a:t>
            </a:r>
            <a:r>
              <a:rPr lang="ja-JP" altLang="en-US" sz="1600">
                <a:latin typeface="Segoe UI Symbol" panose="020B0502040204020203" pitchFamily="34" charset="0"/>
              </a:rPr>
              <a:t>を格納</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 &lt;- 10</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#b</a:t>
            </a:r>
            <a:r>
              <a:rPr lang="ja-JP" altLang="en-US" sz="1600">
                <a:latin typeface="Segoe UI Symbol" panose="020B0502040204020203" pitchFamily="34" charset="0"/>
              </a:rPr>
              <a:t>に</a:t>
            </a:r>
            <a:r>
              <a:rPr lang="en-US" altLang="ja-JP" sz="1600" dirty="0">
                <a:latin typeface="Segoe UI Symbol" panose="020B0502040204020203" pitchFamily="34" charset="0"/>
                <a:ea typeface="Segoe UI Symbol" panose="020B0502040204020203" pitchFamily="34" charset="0"/>
              </a:rPr>
              <a:t>7</a:t>
            </a:r>
            <a:r>
              <a:rPr lang="ja-JP" altLang="en-US" sz="1600">
                <a:latin typeface="Segoe UI Symbol" panose="020B0502040204020203" pitchFamily="34" charset="0"/>
              </a:rPr>
              <a:t>を格納</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b &lt;- 7</a:t>
            </a:r>
            <a:endParaRPr lang="ja-JP" altLang="en-US" sz="1600">
              <a:latin typeface="Segoe UI Symbol" panose="020B0502040204020203" pitchFamily="34" charset="0"/>
            </a:endParaRPr>
          </a:p>
        </p:txBody>
      </p:sp>
      <p:sp>
        <p:nvSpPr>
          <p:cNvPr id="11" name="テキスト ボックス 10">
            <a:extLst>
              <a:ext uri="{FF2B5EF4-FFF2-40B4-BE49-F238E27FC236}">
                <a16:creationId xmlns:a16="http://schemas.microsoft.com/office/drawing/2014/main" id="{64500B26-1943-E548-B057-12C61BB9BB18}"/>
              </a:ext>
            </a:extLst>
          </p:cNvPr>
          <p:cNvSpPr txBox="1"/>
          <p:nvPr/>
        </p:nvSpPr>
        <p:spPr>
          <a:xfrm>
            <a:off x="2536520" y="2803246"/>
            <a:ext cx="415498" cy="461665"/>
          </a:xfrm>
          <a:prstGeom prst="rect">
            <a:avLst/>
          </a:prstGeom>
          <a:noFill/>
        </p:spPr>
        <p:txBody>
          <a:bodyPr wrap="none" rtlCol="0">
            <a:spAutoFit/>
          </a:bodyPr>
          <a:lstStyle/>
          <a:p>
            <a:r>
              <a:rPr kumimoji="1" lang="en-US" altLang="ja-JP" sz="2400" b="1" dirty="0">
                <a:solidFill>
                  <a:srgbClr val="0070C0"/>
                </a:solidFill>
                <a:latin typeface="Meiryo" panose="020B0604030504040204" pitchFamily="34" charset="-128"/>
                <a:ea typeface="Meiryo" panose="020B0604030504040204" pitchFamily="34" charset="-128"/>
              </a:rPr>
              <a:t>R</a:t>
            </a:r>
            <a:endParaRPr kumimoji="1" lang="ja-JP" altLang="en-US" sz="2400" b="1">
              <a:solidFill>
                <a:srgbClr val="0070C0"/>
              </a:solidFill>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D0BB33AD-7F34-7D48-8BBE-9CFE24F29076}"/>
              </a:ext>
            </a:extLst>
          </p:cNvPr>
          <p:cNvSpPr txBox="1"/>
          <p:nvPr/>
        </p:nvSpPr>
        <p:spPr>
          <a:xfrm>
            <a:off x="6204510" y="2803245"/>
            <a:ext cx="1338315" cy="461665"/>
          </a:xfrm>
          <a:prstGeom prst="rect">
            <a:avLst/>
          </a:prstGeom>
          <a:noFill/>
        </p:spPr>
        <p:txBody>
          <a:bodyPr wrap="none" rtlCol="0">
            <a:spAutoFit/>
          </a:bodyPr>
          <a:lstStyle/>
          <a:p>
            <a:r>
              <a:rPr kumimoji="1" lang="en-US" altLang="ja-JP" sz="2400" b="1" dirty="0">
                <a:solidFill>
                  <a:schemeClr val="accent6"/>
                </a:solidFill>
                <a:latin typeface="Meiryo" panose="020B0604030504040204" pitchFamily="34" charset="-128"/>
                <a:ea typeface="Meiryo" panose="020B0604030504040204" pitchFamily="34" charset="-128"/>
              </a:rPr>
              <a:t>Python</a:t>
            </a:r>
            <a:endParaRPr kumimoji="1" lang="ja-JP" altLang="en-US" sz="2400" b="1">
              <a:solidFill>
                <a:schemeClr val="accent6"/>
              </a:solidFill>
              <a:latin typeface="Meiryo" panose="020B0604030504040204" pitchFamily="34" charset="-128"/>
              <a:ea typeface="Meiryo" panose="020B0604030504040204" pitchFamily="34" charset="-128"/>
            </a:endParaRPr>
          </a:p>
        </p:txBody>
      </p:sp>
      <p:sp>
        <p:nvSpPr>
          <p:cNvPr id="13" name="正方形/長方形 12">
            <a:extLst>
              <a:ext uri="{FF2B5EF4-FFF2-40B4-BE49-F238E27FC236}">
                <a16:creationId xmlns:a16="http://schemas.microsoft.com/office/drawing/2014/main" id="{F24C1423-6FCF-9C41-8C1B-BB5E0DCE00A7}"/>
              </a:ext>
            </a:extLst>
          </p:cNvPr>
          <p:cNvSpPr/>
          <p:nvPr/>
        </p:nvSpPr>
        <p:spPr>
          <a:xfrm>
            <a:off x="5819898" y="3264910"/>
            <a:ext cx="2107538" cy="1323439"/>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#a</a:t>
            </a:r>
            <a:r>
              <a:rPr lang="ja-JP" altLang="en-US" sz="1600">
                <a:latin typeface="Segoe UI Symbol" panose="020B0502040204020203" pitchFamily="34" charset="0"/>
              </a:rPr>
              <a:t>に</a:t>
            </a:r>
            <a:r>
              <a:rPr lang="en-US" altLang="ja-JP" sz="1600" dirty="0">
                <a:latin typeface="Segoe UI Symbol" panose="020B0502040204020203" pitchFamily="34" charset="0"/>
                <a:ea typeface="Segoe UI Symbol" panose="020B0502040204020203" pitchFamily="34" charset="0"/>
              </a:rPr>
              <a:t>10</a:t>
            </a:r>
            <a:r>
              <a:rPr lang="ja-JP" altLang="en-US" sz="1600">
                <a:latin typeface="Segoe UI Symbol" panose="020B0502040204020203" pitchFamily="34" charset="0"/>
              </a:rPr>
              <a:t>を格納</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 = 10</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#b</a:t>
            </a:r>
            <a:r>
              <a:rPr lang="ja-JP" altLang="en-US" sz="1600">
                <a:latin typeface="Segoe UI Symbol" panose="020B0502040204020203" pitchFamily="34" charset="0"/>
              </a:rPr>
              <a:t>に</a:t>
            </a:r>
            <a:r>
              <a:rPr lang="en-US" altLang="ja-JP" sz="1600" dirty="0">
                <a:latin typeface="Segoe UI Symbol" panose="020B0502040204020203" pitchFamily="34" charset="0"/>
                <a:ea typeface="Segoe UI Symbol" panose="020B0502040204020203" pitchFamily="34" charset="0"/>
              </a:rPr>
              <a:t>7</a:t>
            </a:r>
            <a:r>
              <a:rPr lang="ja-JP" altLang="en-US" sz="1600">
                <a:latin typeface="Segoe UI Symbol" panose="020B0502040204020203" pitchFamily="34" charset="0"/>
              </a:rPr>
              <a:t>を格納</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b = 7</a:t>
            </a:r>
            <a:endParaRPr lang="ja-JP" altLang="en-US" sz="1600">
              <a:latin typeface="Segoe UI Symbol" panose="020B0502040204020203" pitchFamily="34" charset="0"/>
            </a:endParaRPr>
          </a:p>
        </p:txBody>
      </p:sp>
      <p:sp>
        <p:nvSpPr>
          <p:cNvPr id="14" name="コンテンツ プレースホルダー 2">
            <a:extLst>
              <a:ext uri="{FF2B5EF4-FFF2-40B4-BE49-F238E27FC236}">
                <a16:creationId xmlns:a16="http://schemas.microsoft.com/office/drawing/2014/main" id="{20CF8268-F033-334C-BAEA-5145F2822E96}"/>
              </a:ext>
            </a:extLst>
          </p:cNvPr>
          <p:cNvSpPr txBox="1">
            <a:spLocks/>
          </p:cNvSpPr>
          <p:nvPr/>
        </p:nvSpPr>
        <p:spPr>
          <a:xfrm>
            <a:off x="628649" y="4816695"/>
            <a:ext cx="7886700" cy="4666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b="1"/>
              <a:t>表示</a:t>
            </a:r>
          </a:p>
        </p:txBody>
      </p:sp>
      <p:sp>
        <p:nvSpPr>
          <p:cNvPr id="15" name="テキスト ボックス 14">
            <a:extLst>
              <a:ext uri="{FF2B5EF4-FFF2-40B4-BE49-F238E27FC236}">
                <a16:creationId xmlns:a16="http://schemas.microsoft.com/office/drawing/2014/main" id="{BCC47FF0-E923-494D-B309-D722A62D67C3}"/>
              </a:ext>
            </a:extLst>
          </p:cNvPr>
          <p:cNvSpPr txBox="1"/>
          <p:nvPr/>
        </p:nvSpPr>
        <p:spPr>
          <a:xfrm>
            <a:off x="2536520" y="5106526"/>
            <a:ext cx="415498" cy="461665"/>
          </a:xfrm>
          <a:prstGeom prst="rect">
            <a:avLst/>
          </a:prstGeom>
          <a:noFill/>
        </p:spPr>
        <p:txBody>
          <a:bodyPr wrap="none" rtlCol="0">
            <a:spAutoFit/>
          </a:bodyPr>
          <a:lstStyle/>
          <a:p>
            <a:r>
              <a:rPr kumimoji="1" lang="en-US" altLang="ja-JP" sz="2400" b="1" dirty="0">
                <a:solidFill>
                  <a:srgbClr val="0070C0"/>
                </a:solidFill>
                <a:latin typeface="Meiryo" panose="020B0604030504040204" pitchFamily="34" charset="-128"/>
                <a:ea typeface="Meiryo" panose="020B0604030504040204" pitchFamily="34" charset="-128"/>
              </a:rPr>
              <a:t>R</a:t>
            </a:r>
            <a:endParaRPr kumimoji="1" lang="ja-JP" altLang="en-US" sz="2400" b="1">
              <a:solidFill>
                <a:srgbClr val="0070C0"/>
              </a:solidFill>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BE23601B-5957-F946-9C1E-CE86D252B34C}"/>
              </a:ext>
            </a:extLst>
          </p:cNvPr>
          <p:cNvSpPr txBox="1"/>
          <p:nvPr/>
        </p:nvSpPr>
        <p:spPr>
          <a:xfrm>
            <a:off x="6204510" y="5106525"/>
            <a:ext cx="1338315" cy="461665"/>
          </a:xfrm>
          <a:prstGeom prst="rect">
            <a:avLst/>
          </a:prstGeom>
          <a:noFill/>
        </p:spPr>
        <p:txBody>
          <a:bodyPr wrap="none" rtlCol="0">
            <a:spAutoFit/>
          </a:bodyPr>
          <a:lstStyle/>
          <a:p>
            <a:r>
              <a:rPr kumimoji="1" lang="en-US" altLang="ja-JP" sz="2400" b="1" dirty="0">
                <a:solidFill>
                  <a:schemeClr val="accent6"/>
                </a:solidFill>
                <a:latin typeface="Meiryo" panose="020B0604030504040204" pitchFamily="34" charset="-128"/>
                <a:ea typeface="Meiryo" panose="020B0604030504040204" pitchFamily="34" charset="-128"/>
              </a:rPr>
              <a:t>Python</a:t>
            </a:r>
            <a:endParaRPr kumimoji="1" lang="ja-JP" altLang="en-US" sz="2400" b="1">
              <a:solidFill>
                <a:schemeClr val="accent6"/>
              </a:solidFill>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43960D2D-BB1C-E54B-9B26-A5BCDB78B23E}"/>
              </a:ext>
            </a:extLst>
          </p:cNvPr>
          <p:cNvSpPr/>
          <p:nvPr/>
        </p:nvSpPr>
        <p:spPr>
          <a:xfrm>
            <a:off x="1690499" y="5478194"/>
            <a:ext cx="2443089" cy="1323439"/>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#a</a:t>
            </a:r>
            <a:r>
              <a:rPr lang="ja-JP" altLang="en-US" sz="1600">
                <a:latin typeface="Segoe UI Symbol" panose="020B0502040204020203" pitchFamily="34" charset="0"/>
              </a:rPr>
              <a:t>を表示</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print(a)</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#print()</a:t>
            </a:r>
            <a:r>
              <a:rPr lang="ja-JP" altLang="en-US" sz="1600">
                <a:latin typeface="Segoe UI Symbol" panose="020B0502040204020203" pitchFamily="34" charset="0"/>
              </a:rPr>
              <a:t>なしで</a:t>
            </a:r>
            <a:r>
              <a:rPr lang="en-US" altLang="ja-JP" sz="1600" dirty="0">
                <a:latin typeface="Segoe UI Symbol" panose="020B0502040204020203" pitchFamily="34" charset="0"/>
                <a:ea typeface="Segoe UI Symbol" panose="020B0502040204020203" pitchFamily="34" charset="0"/>
              </a:rPr>
              <a:t>b</a:t>
            </a:r>
            <a:r>
              <a:rPr lang="ja-JP" altLang="en-US" sz="1600">
                <a:latin typeface="Segoe UI Symbol" panose="020B0502040204020203" pitchFamily="34" charset="0"/>
              </a:rPr>
              <a:t>を表示</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b</a:t>
            </a:r>
            <a:endParaRPr lang="ja-JP" altLang="en-US" sz="1600">
              <a:latin typeface="Segoe UI Symbol" panose="020B0502040204020203" pitchFamily="34" charset="0"/>
            </a:endParaRPr>
          </a:p>
        </p:txBody>
      </p:sp>
      <p:sp>
        <p:nvSpPr>
          <p:cNvPr id="18" name="正方形/長方形 17">
            <a:extLst>
              <a:ext uri="{FF2B5EF4-FFF2-40B4-BE49-F238E27FC236}">
                <a16:creationId xmlns:a16="http://schemas.microsoft.com/office/drawing/2014/main" id="{787A3536-763F-C747-BC80-9966486C9D97}"/>
              </a:ext>
            </a:extLst>
          </p:cNvPr>
          <p:cNvSpPr/>
          <p:nvPr/>
        </p:nvSpPr>
        <p:spPr>
          <a:xfrm>
            <a:off x="5819897" y="5478194"/>
            <a:ext cx="2578803" cy="1323439"/>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#a</a:t>
            </a:r>
            <a:r>
              <a:rPr lang="ja-JP" altLang="en-US" sz="1600">
                <a:latin typeface="Segoe UI Symbol" panose="020B0502040204020203" pitchFamily="34" charset="0"/>
              </a:rPr>
              <a:t>を表示</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print(a)</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#print()</a:t>
            </a:r>
            <a:r>
              <a:rPr lang="ja-JP" altLang="en-US" sz="1600">
                <a:latin typeface="Segoe UI Symbol" panose="020B0502040204020203" pitchFamily="34" charset="0"/>
              </a:rPr>
              <a:t>なしで</a:t>
            </a:r>
            <a:r>
              <a:rPr lang="en-US" altLang="ja-JP" sz="1600" dirty="0">
                <a:latin typeface="Segoe UI Symbol" panose="020B0502040204020203" pitchFamily="34" charset="0"/>
                <a:ea typeface="Segoe UI Symbol" panose="020B0502040204020203" pitchFamily="34" charset="0"/>
              </a:rPr>
              <a:t>b</a:t>
            </a:r>
            <a:r>
              <a:rPr lang="ja-JP" altLang="en-US" sz="1600">
                <a:latin typeface="Segoe UI Symbol" panose="020B0502040204020203" pitchFamily="34" charset="0"/>
              </a:rPr>
              <a:t>を表示</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b</a:t>
            </a:r>
            <a:endParaRPr lang="ja-JP" altLang="en-US" sz="1600">
              <a:latin typeface="Segoe UI Symbol" panose="020B0502040204020203" pitchFamily="34" charset="0"/>
            </a:endParaRPr>
          </a:p>
        </p:txBody>
      </p:sp>
    </p:spTree>
    <p:extLst>
      <p:ext uri="{BB962C8B-B14F-4D97-AF65-F5344CB8AC3E}">
        <p14:creationId xmlns:p14="http://schemas.microsoft.com/office/powerpoint/2010/main" val="2185139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F3E37-65CC-4940-801A-4A9CE322BA2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プログラミングの基礎知識</a:t>
            </a:r>
          </a:p>
        </p:txBody>
      </p:sp>
      <p:sp>
        <p:nvSpPr>
          <p:cNvPr id="3" name="コンテンツ プレースホルダー 2">
            <a:extLst>
              <a:ext uri="{FF2B5EF4-FFF2-40B4-BE49-F238E27FC236}">
                <a16:creationId xmlns:a16="http://schemas.microsoft.com/office/drawing/2014/main" id="{FE0FFE78-EE17-8B44-B523-CC3A6630F0F5}"/>
              </a:ext>
            </a:extLst>
          </p:cNvPr>
          <p:cNvSpPr>
            <a:spLocks noGrp="1"/>
          </p:cNvSpPr>
          <p:nvPr>
            <p:ph idx="1"/>
          </p:nvPr>
        </p:nvSpPr>
        <p:spPr>
          <a:xfrm>
            <a:off x="628650" y="1110499"/>
            <a:ext cx="7886700" cy="466638"/>
          </a:xfrm>
        </p:spPr>
        <p:txBody>
          <a:bodyPr>
            <a:normAutofit lnSpcReduction="10000"/>
          </a:bodyPr>
          <a:lstStyle/>
          <a:p>
            <a:pPr marL="0" indent="0">
              <a:buNone/>
            </a:pPr>
            <a:r>
              <a:rPr kumimoji="1" lang="ja-JP" altLang="en-US" b="1"/>
              <a:t>四則演算</a:t>
            </a:r>
          </a:p>
        </p:txBody>
      </p:sp>
      <p:sp>
        <p:nvSpPr>
          <p:cNvPr id="4" name="テキスト ボックス 3">
            <a:extLst>
              <a:ext uri="{FF2B5EF4-FFF2-40B4-BE49-F238E27FC236}">
                <a16:creationId xmlns:a16="http://schemas.microsoft.com/office/drawing/2014/main" id="{F30BEC98-FD5A-1A48-9AF4-86668168FAF4}"/>
              </a:ext>
            </a:extLst>
          </p:cNvPr>
          <p:cNvSpPr txBox="1"/>
          <p:nvPr/>
        </p:nvSpPr>
        <p:spPr>
          <a:xfrm>
            <a:off x="2530257" y="1577137"/>
            <a:ext cx="415498" cy="461665"/>
          </a:xfrm>
          <a:prstGeom prst="rect">
            <a:avLst/>
          </a:prstGeom>
          <a:noFill/>
        </p:spPr>
        <p:txBody>
          <a:bodyPr wrap="none" rtlCol="0">
            <a:spAutoFit/>
          </a:bodyPr>
          <a:lstStyle/>
          <a:p>
            <a:r>
              <a:rPr kumimoji="1" lang="en-US" altLang="ja-JP" sz="2400" b="1" dirty="0">
                <a:solidFill>
                  <a:srgbClr val="0070C0"/>
                </a:solidFill>
                <a:latin typeface="Meiryo" panose="020B0604030504040204" pitchFamily="34" charset="-128"/>
                <a:ea typeface="Meiryo" panose="020B0604030504040204" pitchFamily="34" charset="-128"/>
              </a:rPr>
              <a:t>R</a:t>
            </a:r>
            <a:endParaRPr kumimoji="1" lang="ja-JP" altLang="en-US" sz="2400" b="1">
              <a:solidFill>
                <a:srgbClr val="0070C0"/>
              </a:solidFill>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F89C0653-0ED6-8544-BA8C-756F291554A1}"/>
              </a:ext>
            </a:extLst>
          </p:cNvPr>
          <p:cNvSpPr txBox="1"/>
          <p:nvPr/>
        </p:nvSpPr>
        <p:spPr>
          <a:xfrm>
            <a:off x="6198247" y="1577136"/>
            <a:ext cx="1338315" cy="461665"/>
          </a:xfrm>
          <a:prstGeom prst="rect">
            <a:avLst/>
          </a:prstGeom>
          <a:noFill/>
        </p:spPr>
        <p:txBody>
          <a:bodyPr wrap="none" rtlCol="0">
            <a:spAutoFit/>
          </a:bodyPr>
          <a:lstStyle/>
          <a:p>
            <a:r>
              <a:rPr kumimoji="1" lang="en-US" altLang="ja-JP" sz="2400" b="1" dirty="0">
                <a:solidFill>
                  <a:schemeClr val="accent6"/>
                </a:solidFill>
                <a:latin typeface="Meiryo" panose="020B0604030504040204" pitchFamily="34" charset="-128"/>
                <a:ea typeface="Meiryo" panose="020B0604030504040204" pitchFamily="34" charset="-128"/>
              </a:rPr>
              <a:t>Python</a:t>
            </a:r>
            <a:endParaRPr kumimoji="1" lang="ja-JP" altLang="en-US" sz="2400" b="1">
              <a:solidFill>
                <a:schemeClr val="accent6"/>
              </a:solidFill>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CD92CE25-14D9-D541-979C-D70D3C074AB9}"/>
              </a:ext>
            </a:extLst>
          </p:cNvPr>
          <p:cNvSpPr/>
          <p:nvPr/>
        </p:nvSpPr>
        <p:spPr>
          <a:xfrm>
            <a:off x="1797747" y="2038800"/>
            <a:ext cx="1880517" cy="4431983"/>
          </a:xfrm>
          <a:prstGeom prst="rect">
            <a:avLst/>
          </a:prstGeom>
        </p:spPr>
        <p:txBody>
          <a:bodyPr wrap="square">
            <a:spAutoFit/>
          </a:bodyPr>
          <a:lstStyle/>
          <a:p>
            <a:r>
              <a:rPr lang="ja-JP" altLang="en-US" sz="1600">
                <a:latin typeface="Segoe UI Symbol" panose="020B0502040204020203" pitchFamily="34" charset="0"/>
              </a:rPr>
              <a:t>#足し算</a:t>
            </a:r>
          </a:p>
          <a:p>
            <a:r>
              <a:rPr lang="ja-JP" altLang="en-US" sz="1600">
                <a:latin typeface="Segoe UI Symbol" panose="020B0502040204020203" pitchFamily="34" charset="0"/>
              </a:rPr>
              <a:t>1+1</a:t>
            </a:r>
          </a:p>
          <a:p>
            <a:endParaRPr lang="ja-JP" altLang="en-US" sz="1600">
              <a:latin typeface="Segoe UI Symbol" panose="020B0502040204020203" pitchFamily="34" charset="0"/>
            </a:endParaRPr>
          </a:p>
          <a:p>
            <a:r>
              <a:rPr lang="ja-JP" altLang="en-US" sz="1600">
                <a:latin typeface="Segoe UI Symbol" panose="020B0502040204020203" pitchFamily="34" charset="0"/>
              </a:rPr>
              <a:t>#引き算</a:t>
            </a:r>
          </a:p>
          <a:p>
            <a:r>
              <a:rPr lang="ja-JP" altLang="en-US" sz="1600">
                <a:latin typeface="Segoe UI Symbol" panose="020B0502040204020203" pitchFamily="34" charset="0"/>
              </a:rPr>
              <a:t>5-3</a:t>
            </a:r>
          </a:p>
          <a:p>
            <a:endParaRPr lang="ja-JP" altLang="en-US" sz="1600">
              <a:latin typeface="Segoe UI Symbol" panose="020B0502040204020203" pitchFamily="34" charset="0"/>
            </a:endParaRPr>
          </a:p>
          <a:p>
            <a:r>
              <a:rPr lang="ja-JP" altLang="en-US" sz="1600">
                <a:latin typeface="Segoe UI Symbol" panose="020B0502040204020203" pitchFamily="34" charset="0"/>
              </a:rPr>
              <a:t>#掛け算</a:t>
            </a:r>
          </a:p>
          <a:p>
            <a:r>
              <a:rPr lang="ja-JP" altLang="en-US" sz="1600">
                <a:latin typeface="Segoe UI Symbol" panose="020B0502040204020203" pitchFamily="34" charset="0"/>
              </a:rPr>
              <a:t>3*9</a:t>
            </a:r>
          </a:p>
          <a:p>
            <a:endParaRPr lang="ja-JP" altLang="en-US" sz="1600">
              <a:latin typeface="Segoe UI Symbol" panose="020B0502040204020203" pitchFamily="34" charset="0"/>
            </a:endParaRPr>
          </a:p>
          <a:p>
            <a:r>
              <a:rPr lang="ja-JP" altLang="en-US" sz="1600">
                <a:latin typeface="Segoe UI Symbol" panose="020B0502040204020203" pitchFamily="34" charset="0"/>
              </a:rPr>
              <a:t>#割り算（商）</a:t>
            </a:r>
          </a:p>
          <a:p>
            <a:r>
              <a:rPr lang="ja-JP" altLang="en-US" sz="1600">
                <a:latin typeface="Segoe UI Symbol" panose="020B0502040204020203" pitchFamily="34" charset="0"/>
              </a:rPr>
              <a:t>27/3</a:t>
            </a:r>
          </a:p>
          <a:p>
            <a:endParaRPr lang="ja-JP" altLang="en-US" sz="1600">
              <a:latin typeface="Segoe UI Symbol" panose="020B0502040204020203" pitchFamily="34" charset="0"/>
            </a:endParaRPr>
          </a:p>
          <a:p>
            <a:r>
              <a:rPr lang="ja-JP" altLang="en-US" sz="1600">
                <a:latin typeface="Segoe UI Symbol" panose="020B0502040204020203" pitchFamily="34" charset="0"/>
              </a:rPr>
              <a:t>#割り算（余り）</a:t>
            </a:r>
          </a:p>
          <a:p>
            <a:r>
              <a:rPr lang="ja-JP" altLang="en-US" sz="1600">
                <a:latin typeface="Segoe UI Symbol" panose="020B0502040204020203" pitchFamily="34" charset="0"/>
              </a:rPr>
              <a:t>29%%4</a:t>
            </a:r>
          </a:p>
          <a:p>
            <a:endParaRPr lang="ja-JP" altLang="en-US" sz="1600">
              <a:latin typeface="Segoe UI Symbol" panose="020B0502040204020203" pitchFamily="34" charset="0"/>
            </a:endParaRPr>
          </a:p>
          <a:p>
            <a:r>
              <a:rPr lang="ja-JP" altLang="en-US" sz="1600">
                <a:latin typeface="Segoe UI Symbol" panose="020B0502040204020203" pitchFamily="34" charset="0"/>
              </a:rPr>
              <a:t>#累乗</a:t>
            </a:r>
          </a:p>
          <a:p>
            <a:r>
              <a:rPr lang="ja-JP" altLang="en-US" sz="1600">
                <a:latin typeface="Segoe UI Symbol" panose="020B0502040204020203" pitchFamily="34" charset="0"/>
              </a:rPr>
              <a:t>3^4</a:t>
            </a:r>
          </a:p>
        </p:txBody>
      </p:sp>
      <p:sp>
        <p:nvSpPr>
          <p:cNvPr id="7" name="正方形/長方形 6">
            <a:extLst>
              <a:ext uri="{FF2B5EF4-FFF2-40B4-BE49-F238E27FC236}">
                <a16:creationId xmlns:a16="http://schemas.microsoft.com/office/drawing/2014/main" id="{AD8EC949-86D5-DA41-9992-10C8565626BD}"/>
              </a:ext>
            </a:extLst>
          </p:cNvPr>
          <p:cNvSpPr/>
          <p:nvPr/>
        </p:nvSpPr>
        <p:spPr>
          <a:xfrm>
            <a:off x="5927145" y="2038801"/>
            <a:ext cx="1880517" cy="4431983"/>
          </a:xfrm>
          <a:prstGeom prst="rect">
            <a:avLst/>
          </a:prstGeom>
        </p:spPr>
        <p:txBody>
          <a:bodyPr wrap="square">
            <a:spAutoFit/>
          </a:bodyPr>
          <a:lstStyle/>
          <a:p>
            <a:r>
              <a:rPr lang="ja-JP" altLang="en-US" sz="1600">
                <a:latin typeface="Segoe UI Symbol" panose="020B0502040204020203" pitchFamily="34" charset="0"/>
              </a:rPr>
              <a:t>#足し算</a:t>
            </a:r>
          </a:p>
          <a:p>
            <a:r>
              <a:rPr lang="ja-JP" altLang="en-US" sz="1600">
                <a:latin typeface="Segoe UI Symbol" panose="020B0502040204020203" pitchFamily="34" charset="0"/>
              </a:rPr>
              <a:t>1+1</a:t>
            </a:r>
          </a:p>
          <a:p>
            <a:endParaRPr lang="ja-JP" altLang="en-US" sz="1600">
              <a:latin typeface="Segoe UI Symbol" panose="020B0502040204020203" pitchFamily="34" charset="0"/>
            </a:endParaRPr>
          </a:p>
          <a:p>
            <a:r>
              <a:rPr lang="ja-JP" altLang="en-US" sz="1600">
                <a:latin typeface="Segoe UI Symbol" panose="020B0502040204020203" pitchFamily="34" charset="0"/>
              </a:rPr>
              <a:t>#引き算</a:t>
            </a:r>
          </a:p>
          <a:p>
            <a:r>
              <a:rPr lang="ja-JP" altLang="en-US" sz="1600">
                <a:latin typeface="Segoe UI Symbol" panose="020B0502040204020203" pitchFamily="34" charset="0"/>
              </a:rPr>
              <a:t>5-3</a:t>
            </a:r>
          </a:p>
          <a:p>
            <a:endParaRPr lang="ja-JP" altLang="en-US" sz="1600">
              <a:latin typeface="Segoe UI Symbol" panose="020B0502040204020203" pitchFamily="34" charset="0"/>
            </a:endParaRPr>
          </a:p>
          <a:p>
            <a:r>
              <a:rPr lang="ja-JP" altLang="en-US" sz="1600">
                <a:latin typeface="Segoe UI Symbol" panose="020B0502040204020203" pitchFamily="34" charset="0"/>
              </a:rPr>
              <a:t>#掛け算</a:t>
            </a:r>
          </a:p>
          <a:p>
            <a:r>
              <a:rPr lang="ja-JP" altLang="en-US" sz="1600">
                <a:latin typeface="Segoe UI Symbol" panose="020B0502040204020203" pitchFamily="34" charset="0"/>
              </a:rPr>
              <a:t>3*9</a:t>
            </a:r>
          </a:p>
          <a:p>
            <a:endParaRPr lang="ja-JP" altLang="en-US" sz="1600">
              <a:latin typeface="Segoe UI Symbol" panose="020B0502040204020203" pitchFamily="34" charset="0"/>
            </a:endParaRPr>
          </a:p>
          <a:p>
            <a:r>
              <a:rPr lang="ja-JP" altLang="en-US" sz="1600">
                <a:latin typeface="Segoe UI Symbol" panose="020B0502040204020203" pitchFamily="34" charset="0"/>
              </a:rPr>
              <a:t>#割り算（商）</a:t>
            </a:r>
          </a:p>
          <a:p>
            <a:r>
              <a:rPr lang="ja-JP" altLang="en-US" sz="1600">
                <a:latin typeface="Segoe UI Symbol" panose="020B0502040204020203" pitchFamily="34" charset="0"/>
              </a:rPr>
              <a:t>27/3</a:t>
            </a:r>
          </a:p>
          <a:p>
            <a:endParaRPr lang="ja-JP" altLang="en-US" sz="1600">
              <a:latin typeface="Segoe UI Symbol" panose="020B0502040204020203" pitchFamily="34" charset="0"/>
            </a:endParaRPr>
          </a:p>
          <a:p>
            <a:r>
              <a:rPr lang="ja-JP" altLang="en-US" sz="1600">
                <a:latin typeface="Segoe UI Symbol" panose="020B0502040204020203" pitchFamily="34" charset="0"/>
              </a:rPr>
              <a:t>#割り算（余り）</a:t>
            </a:r>
          </a:p>
          <a:p>
            <a:r>
              <a:rPr lang="ja-JP" altLang="en-US" sz="1600">
                <a:latin typeface="Segoe UI Symbol" panose="020B0502040204020203" pitchFamily="34" charset="0"/>
              </a:rPr>
              <a:t>29%4</a:t>
            </a:r>
          </a:p>
          <a:p>
            <a:endParaRPr lang="ja-JP" altLang="en-US" sz="1600">
              <a:latin typeface="Segoe UI Symbol" panose="020B0502040204020203" pitchFamily="34" charset="0"/>
            </a:endParaRPr>
          </a:p>
          <a:p>
            <a:r>
              <a:rPr lang="ja-JP" altLang="en-US" sz="1600">
                <a:latin typeface="Segoe UI Symbol" panose="020B0502040204020203" pitchFamily="34" charset="0"/>
              </a:rPr>
              <a:t>#累乗</a:t>
            </a:r>
          </a:p>
          <a:p>
            <a:r>
              <a:rPr lang="ja-JP" altLang="en-US" sz="1600">
                <a:latin typeface="Segoe UI Symbol" panose="020B0502040204020203" pitchFamily="34" charset="0"/>
              </a:rPr>
              <a:t>3</a:t>
            </a:r>
            <a:r>
              <a:rPr lang="en-US" altLang="ja-JP" sz="1600" dirty="0">
                <a:latin typeface="Segoe UI Symbol" panose="020B0502040204020203" pitchFamily="34" charset="0"/>
                <a:ea typeface="Segoe UI Symbol" panose="020B0502040204020203" pitchFamily="34" charset="0"/>
              </a:rPr>
              <a:t>**</a:t>
            </a:r>
            <a:r>
              <a:rPr lang="ja-JP" altLang="en-US" sz="1600">
                <a:latin typeface="Segoe UI Symbol" panose="020B0502040204020203" pitchFamily="34" charset="0"/>
              </a:rPr>
              <a:t>4</a:t>
            </a:r>
          </a:p>
        </p:txBody>
      </p:sp>
      <p:sp>
        <p:nvSpPr>
          <p:cNvPr id="8" name="正方形/長方形 7">
            <a:extLst>
              <a:ext uri="{FF2B5EF4-FFF2-40B4-BE49-F238E27FC236}">
                <a16:creationId xmlns:a16="http://schemas.microsoft.com/office/drawing/2014/main" id="{3DBC0FBD-C8AE-9948-948C-FA6240E322A8}"/>
              </a:ext>
            </a:extLst>
          </p:cNvPr>
          <p:cNvSpPr/>
          <p:nvPr/>
        </p:nvSpPr>
        <p:spPr>
          <a:xfrm>
            <a:off x="1434230" y="4872625"/>
            <a:ext cx="6373432" cy="152817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7686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882913-2B65-C546-822E-078E573A1EB5}"/>
              </a:ext>
            </a:extLst>
          </p:cNvPr>
          <p:cNvSpPr>
            <a:spLocks noGrp="1"/>
          </p:cNvSpPr>
          <p:nvPr>
            <p:ph type="title"/>
          </p:nvPr>
        </p:nvSpPr>
        <p:spPr>
          <a:xfrm>
            <a:off x="361950" y="0"/>
            <a:ext cx="7886700" cy="1325563"/>
          </a:xfrm>
        </p:spPr>
        <p:txBody>
          <a:bodyPr/>
          <a:lstStyle/>
          <a:p>
            <a:r>
              <a:rPr kumimoji="1" lang="en-US" altLang="ja-JP" b="1" dirty="0">
                <a:latin typeface="+mj-ea"/>
              </a:rPr>
              <a:t>AI</a:t>
            </a:r>
            <a:r>
              <a:rPr kumimoji="1" lang="ja-JP" altLang="en-US" b="1">
                <a:latin typeface="+mj-ea"/>
              </a:rPr>
              <a:t>数理科学入門</a:t>
            </a:r>
          </a:p>
        </p:txBody>
      </p:sp>
      <p:sp>
        <p:nvSpPr>
          <p:cNvPr id="3" name="コンテンツ プレースホルダー 2">
            <a:extLst>
              <a:ext uri="{FF2B5EF4-FFF2-40B4-BE49-F238E27FC236}">
                <a16:creationId xmlns:a16="http://schemas.microsoft.com/office/drawing/2014/main" id="{F5DE9BF2-AD87-544F-ADC4-2DBB28EF9893}"/>
              </a:ext>
            </a:extLst>
          </p:cNvPr>
          <p:cNvSpPr>
            <a:spLocks noGrp="1"/>
          </p:cNvSpPr>
          <p:nvPr>
            <p:ph idx="1"/>
          </p:nvPr>
        </p:nvSpPr>
        <p:spPr>
          <a:xfrm>
            <a:off x="361950" y="1325562"/>
            <a:ext cx="8528050" cy="5532438"/>
          </a:xfrm>
        </p:spPr>
        <p:txBody>
          <a:bodyPr>
            <a:normAutofit/>
          </a:bodyPr>
          <a:lstStyle/>
          <a:p>
            <a:r>
              <a:rPr lang="en-US" altLang="ja-JP" sz="1900" b="1" dirty="0">
                <a:latin typeface="+mj-ea"/>
                <a:ea typeface="+mj-ea"/>
              </a:rPr>
              <a:t>【</a:t>
            </a:r>
            <a:r>
              <a:rPr kumimoji="1" lang="ja-JP" altLang="en-US" sz="1900" b="1">
                <a:latin typeface="+mj-ea"/>
                <a:ea typeface="+mj-ea"/>
              </a:rPr>
              <a:t>目的</a:t>
            </a:r>
            <a:r>
              <a:rPr kumimoji="1" lang="en-US" altLang="ja-JP" sz="1900" b="1" dirty="0">
                <a:latin typeface="+mj-ea"/>
                <a:ea typeface="+mj-ea"/>
              </a:rPr>
              <a:t>】</a:t>
            </a:r>
            <a:r>
              <a:rPr kumimoji="1" lang="ja-JP" altLang="en-US" sz="1900">
                <a:latin typeface="+mj-ea"/>
                <a:ea typeface="+mj-ea"/>
              </a:rPr>
              <a:t>近年、医学研究に急速に導入されつつある</a:t>
            </a:r>
            <a:r>
              <a:rPr kumimoji="1" lang="en-US" altLang="ja-JP" sz="1900" b="1" dirty="0">
                <a:solidFill>
                  <a:srgbClr val="0070C0"/>
                </a:solidFill>
                <a:latin typeface="+mj-ea"/>
                <a:ea typeface="+mj-ea"/>
              </a:rPr>
              <a:t>AI</a:t>
            </a:r>
            <a:r>
              <a:rPr kumimoji="1" lang="ja-JP" altLang="en-US" sz="1900" b="1">
                <a:solidFill>
                  <a:srgbClr val="0070C0"/>
                </a:solidFill>
                <a:latin typeface="+mj-ea"/>
                <a:ea typeface="+mj-ea"/>
              </a:rPr>
              <a:t>・データサイエンス</a:t>
            </a:r>
            <a:r>
              <a:rPr lang="ja-JP" altLang="en-US" sz="1900" b="1">
                <a:solidFill>
                  <a:srgbClr val="0070C0"/>
                </a:solidFill>
                <a:latin typeface="+mj-ea"/>
                <a:ea typeface="+mj-ea"/>
              </a:rPr>
              <a:t>の基本的な考え方</a:t>
            </a:r>
            <a:r>
              <a:rPr lang="ja-JP" altLang="en-US" sz="1900">
                <a:latin typeface="+mj-ea"/>
                <a:ea typeface="+mj-ea"/>
              </a:rPr>
              <a:t>、</a:t>
            </a:r>
            <a:r>
              <a:rPr lang="ja-JP" altLang="en-US" sz="1900" b="1">
                <a:solidFill>
                  <a:srgbClr val="0070C0"/>
                </a:solidFill>
                <a:latin typeface="+mj-ea"/>
                <a:ea typeface="+mj-ea"/>
              </a:rPr>
              <a:t>ツールの使い方</a:t>
            </a:r>
            <a:r>
              <a:rPr lang="ja-JP" altLang="en-US" sz="1900">
                <a:latin typeface="+mj-ea"/>
                <a:ea typeface="+mj-ea"/>
              </a:rPr>
              <a:t>を実践的に学ぶ。</a:t>
            </a:r>
            <a:endParaRPr kumimoji="1" lang="en-US" altLang="ja-JP" sz="1900" dirty="0">
              <a:latin typeface="+mj-ea"/>
              <a:ea typeface="+mj-ea"/>
            </a:endParaRPr>
          </a:p>
          <a:p>
            <a:pPr marL="266700" indent="0">
              <a:buNone/>
            </a:pPr>
            <a:r>
              <a:rPr lang="ja-JP" altLang="en-US" sz="1600">
                <a:latin typeface="+mj-ea"/>
                <a:ea typeface="+mj-ea"/>
              </a:rPr>
              <a:t>第</a:t>
            </a:r>
            <a:r>
              <a:rPr lang="en-US" altLang="ja-JP" sz="1600" dirty="0">
                <a:latin typeface="+mj-ea"/>
                <a:ea typeface="+mj-ea"/>
              </a:rPr>
              <a:t>1</a:t>
            </a:r>
            <a:r>
              <a:rPr lang="ja-JP" altLang="en-US" sz="1600">
                <a:latin typeface="+mj-ea"/>
                <a:ea typeface="+mj-ea"/>
              </a:rPr>
              <a:t>回</a:t>
            </a:r>
            <a:r>
              <a:rPr lang="en-US" altLang="ja-JP" sz="1600" dirty="0">
                <a:latin typeface="+mj-ea"/>
                <a:ea typeface="+mj-ea"/>
              </a:rPr>
              <a:t> 12/1	AI</a:t>
            </a:r>
            <a:r>
              <a:rPr lang="ja-JP" altLang="en-US" sz="1600">
                <a:latin typeface="+mj-ea"/>
                <a:ea typeface="+mj-ea"/>
              </a:rPr>
              <a:t>数理科学概論（川上）</a:t>
            </a:r>
            <a:endParaRPr lang="en-US" altLang="ja-JP" sz="1600" dirty="0">
              <a:latin typeface="+mj-ea"/>
              <a:ea typeface="+mj-ea"/>
            </a:endParaRPr>
          </a:p>
          <a:p>
            <a:pPr marL="266700" indent="0">
              <a:buNone/>
            </a:pPr>
            <a:r>
              <a:rPr lang="ja-JP" altLang="en-US" sz="1600">
                <a:latin typeface="+mj-ea"/>
                <a:ea typeface="+mj-ea"/>
              </a:rPr>
              <a:t>第</a:t>
            </a:r>
            <a:r>
              <a:rPr lang="en-US" altLang="ja-JP" sz="1600" dirty="0">
                <a:latin typeface="+mj-ea"/>
                <a:ea typeface="+mj-ea"/>
              </a:rPr>
              <a:t>2</a:t>
            </a:r>
            <a:r>
              <a:rPr lang="ja-JP" altLang="en-US" sz="1600">
                <a:latin typeface="+mj-ea"/>
                <a:ea typeface="+mj-ea"/>
              </a:rPr>
              <a:t>回</a:t>
            </a:r>
            <a:r>
              <a:rPr lang="en-US" altLang="ja-JP" sz="1600" dirty="0">
                <a:latin typeface="+mj-ea"/>
                <a:ea typeface="+mj-ea"/>
              </a:rPr>
              <a:t> 12/8	</a:t>
            </a:r>
            <a:r>
              <a:rPr lang="ja-JP" altLang="en-US" sz="1600">
                <a:latin typeface="+mj-ea"/>
                <a:ea typeface="+mj-ea"/>
              </a:rPr>
              <a:t>機械学習入門１：教師あり学習（川上）</a:t>
            </a:r>
            <a:endParaRPr lang="en-US" altLang="ja-JP" sz="1600" dirty="0">
              <a:latin typeface="+mj-ea"/>
              <a:ea typeface="+mj-ea"/>
            </a:endParaRPr>
          </a:p>
          <a:p>
            <a:pPr marL="266700" indent="0">
              <a:buNone/>
            </a:pPr>
            <a:r>
              <a:rPr lang="ja-JP" altLang="en-US" sz="1600">
                <a:latin typeface="+mj-ea"/>
                <a:ea typeface="+mj-ea"/>
              </a:rPr>
              <a:t>第</a:t>
            </a:r>
            <a:r>
              <a:rPr lang="en-US" altLang="ja-JP" sz="1600" dirty="0">
                <a:latin typeface="+mj-ea"/>
                <a:ea typeface="+mj-ea"/>
              </a:rPr>
              <a:t>3</a:t>
            </a:r>
            <a:r>
              <a:rPr lang="ja-JP" altLang="en-US" sz="1600">
                <a:latin typeface="+mj-ea"/>
                <a:ea typeface="+mj-ea"/>
              </a:rPr>
              <a:t>回</a:t>
            </a:r>
            <a:r>
              <a:rPr lang="en-US" altLang="ja-JP" sz="1600" dirty="0">
                <a:latin typeface="+mj-ea"/>
                <a:ea typeface="+mj-ea"/>
              </a:rPr>
              <a:t> 12/15	</a:t>
            </a:r>
            <a:r>
              <a:rPr lang="ja-JP" altLang="en-US" sz="1600">
                <a:latin typeface="+mj-ea"/>
                <a:ea typeface="+mj-ea"/>
              </a:rPr>
              <a:t>機械学習入門２：教師なし学習（川上）</a:t>
            </a:r>
            <a:endParaRPr lang="en-US" altLang="ja-JP" sz="1600" dirty="0">
              <a:latin typeface="+mj-ea"/>
              <a:ea typeface="+mj-ea"/>
            </a:endParaRPr>
          </a:p>
          <a:p>
            <a:pPr marL="266700" indent="0">
              <a:buNone/>
            </a:pPr>
            <a:r>
              <a:rPr lang="ja-JP" altLang="en-US" sz="1600">
                <a:latin typeface="+mj-ea"/>
                <a:ea typeface="+mj-ea"/>
              </a:rPr>
              <a:t>第</a:t>
            </a:r>
            <a:r>
              <a:rPr lang="en-US" altLang="ja-JP" sz="1600" dirty="0">
                <a:latin typeface="+mj-ea"/>
                <a:ea typeface="+mj-ea"/>
              </a:rPr>
              <a:t>4</a:t>
            </a:r>
            <a:r>
              <a:rPr lang="ja-JP" altLang="en-US" sz="1600">
                <a:latin typeface="+mj-ea"/>
                <a:ea typeface="+mj-ea"/>
              </a:rPr>
              <a:t>回</a:t>
            </a:r>
            <a:r>
              <a:rPr lang="en-US" altLang="ja-JP" sz="1600" dirty="0">
                <a:latin typeface="+mj-ea"/>
                <a:ea typeface="+mj-ea"/>
              </a:rPr>
              <a:t> 12/22	</a:t>
            </a:r>
            <a:r>
              <a:rPr lang="ja-JP" altLang="en-US" sz="1600">
                <a:latin typeface="+mj-ea"/>
                <a:ea typeface="+mj-ea"/>
              </a:rPr>
              <a:t>データサイエンス１（石川哲朗先生＠理研）</a:t>
            </a:r>
            <a:endParaRPr lang="en-US" altLang="ja-JP" sz="1600" dirty="0">
              <a:latin typeface="+mj-ea"/>
              <a:ea typeface="+mj-ea"/>
            </a:endParaRPr>
          </a:p>
          <a:p>
            <a:pPr marL="266700" indent="0">
              <a:buNone/>
            </a:pPr>
            <a:r>
              <a:rPr lang="ja-JP" altLang="en-US" sz="1600">
                <a:latin typeface="+mj-ea"/>
                <a:ea typeface="+mj-ea"/>
              </a:rPr>
              <a:t>第</a:t>
            </a:r>
            <a:r>
              <a:rPr lang="en-US" altLang="ja-JP" sz="1600" dirty="0">
                <a:latin typeface="+mj-ea"/>
                <a:ea typeface="+mj-ea"/>
              </a:rPr>
              <a:t>5</a:t>
            </a:r>
            <a:r>
              <a:rPr lang="ja-JP" altLang="en-US" sz="1600">
                <a:latin typeface="+mj-ea"/>
                <a:ea typeface="+mj-ea"/>
              </a:rPr>
              <a:t>回</a:t>
            </a:r>
            <a:r>
              <a:rPr lang="en-US" altLang="ja-JP" sz="1600" dirty="0">
                <a:latin typeface="+mj-ea"/>
                <a:ea typeface="+mj-ea"/>
              </a:rPr>
              <a:t> 1/5	</a:t>
            </a:r>
            <a:r>
              <a:rPr lang="ja-JP" altLang="en-US" sz="1600">
                <a:latin typeface="+mj-ea"/>
                <a:ea typeface="+mj-ea"/>
              </a:rPr>
              <a:t>データサイエンス２（岩山幸治先生＠滋賀大学）</a:t>
            </a:r>
            <a:endParaRPr lang="en-US" altLang="ja-JP" sz="1600" dirty="0">
              <a:latin typeface="+mj-ea"/>
              <a:ea typeface="+mj-ea"/>
            </a:endParaRPr>
          </a:p>
          <a:p>
            <a:pPr marL="266700" indent="0">
              <a:buNone/>
            </a:pPr>
            <a:r>
              <a:rPr lang="ja-JP" altLang="en-US" sz="1600">
                <a:latin typeface="+mj-ea"/>
                <a:ea typeface="+mj-ea"/>
              </a:rPr>
              <a:t>第</a:t>
            </a:r>
            <a:r>
              <a:rPr lang="en-US" altLang="ja-JP" sz="1600" dirty="0">
                <a:latin typeface="+mj-ea"/>
                <a:ea typeface="+mj-ea"/>
              </a:rPr>
              <a:t>6</a:t>
            </a:r>
            <a:r>
              <a:rPr lang="ja-JP" altLang="en-US" sz="1600">
                <a:latin typeface="+mj-ea"/>
                <a:ea typeface="+mj-ea"/>
              </a:rPr>
              <a:t>回</a:t>
            </a:r>
            <a:r>
              <a:rPr lang="en-US" altLang="ja-JP" sz="1600" dirty="0">
                <a:latin typeface="+mj-ea"/>
                <a:ea typeface="+mj-ea"/>
              </a:rPr>
              <a:t> 1/19	</a:t>
            </a:r>
            <a:r>
              <a:rPr lang="ja-JP" altLang="en-US" sz="1600">
                <a:latin typeface="+mj-ea"/>
                <a:ea typeface="+mj-ea"/>
              </a:rPr>
              <a:t>確率過程の基礎（中岡慎治先生＠北海道大学）</a:t>
            </a:r>
            <a:endParaRPr lang="en-US" altLang="ja-JP" sz="1600" dirty="0">
              <a:latin typeface="+mj-ea"/>
              <a:ea typeface="+mj-ea"/>
            </a:endParaRPr>
          </a:p>
          <a:p>
            <a:pPr marL="266700" indent="0">
              <a:buNone/>
            </a:pPr>
            <a:r>
              <a:rPr lang="ja-JP" altLang="en-US" sz="1600">
                <a:latin typeface="+mj-ea"/>
                <a:ea typeface="+mj-ea"/>
              </a:rPr>
              <a:t>第</a:t>
            </a:r>
            <a:r>
              <a:rPr lang="en-US" altLang="ja-JP" sz="1600" dirty="0">
                <a:latin typeface="+mj-ea"/>
                <a:ea typeface="+mj-ea"/>
              </a:rPr>
              <a:t>7</a:t>
            </a:r>
            <a:r>
              <a:rPr lang="ja-JP" altLang="en-US" sz="1600">
                <a:latin typeface="+mj-ea"/>
                <a:ea typeface="+mj-ea"/>
              </a:rPr>
              <a:t>回</a:t>
            </a:r>
            <a:r>
              <a:rPr lang="en-US" altLang="ja-JP" sz="1600" dirty="0">
                <a:latin typeface="+mj-ea"/>
                <a:ea typeface="+mj-ea"/>
              </a:rPr>
              <a:t> 1/26	</a:t>
            </a:r>
            <a:r>
              <a:rPr lang="ja-JP" altLang="en-US" sz="1600">
                <a:latin typeface="+mj-ea"/>
                <a:ea typeface="+mj-ea"/>
              </a:rPr>
              <a:t>深層学習１：画像解析（清田純先生＠理研）</a:t>
            </a:r>
            <a:endParaRPr lang="en-US" altLang="ja-JP" sz="1600" dirty="0">
              <a:latin typeface="+mj-ea"/>
              <a:ea typeface="+mj-ea"/>
            </a:endParaRPr>
          </a:p>
          <a:p>
            <a:pPr marL="266700" indent="0">
              <a:buNone/>
            </a:pPr>
            <a:r>
              <a:rPr lang="ja-JP" altLang="en-US" sz="1600">
                <a:latin typeface="+mj-ea"/>
                <a:ea typeface="+mj-ea"/>
              </a:rPr>
              <a:t>第</a:t>
            </a:r>
            <a:r>
              <a:rPr lang="en-US" altLang="ja-JP" sz="1600" dirty="0">
                <a:latin typeface="+mj-ea"/>
                <a:ea typeface="+mj-ea"/>
              </a:rPr>
              <a:t>8</a:t>
            </a:r>
            <a:r>
              <a:rPr lang="ja-JP" altLang="en-US" sz="1600">
                <a:latin typeface="+mj-ea"/>
                <a:ea typeface="+mj-ea"/>
              </a:rPr>
              <a:t>回</a:t>
            </a:r>
            <a:r>
              <a:rPr lang="en-US" altLang="ja-JP" sz="1600" dirty="0">
                <a:latin typeface="+mj-ea"/>
                <a:ea typeface="+mj-ea"/>
              </a:rPr>
              <a:t> 2/2	</a:t>
            </a:r>
            <a:r>
              <a:rPr lang="ja-JP" altLang="en-US" sz="1600">
                <a:latin typeface="+mj-ea"/>
                <a:ea typeface="+mj-ea"/>
              </a:rPr>
              <a:t>深層学習２：時系列解析（野中尚輝先生＠理研）</a:t>
            </a:r>
            <a:endParaRPr lang="en-US" altLang="ja-JP" sz="1600" dirty="0">
              <a:latin typeface="+mj-ea"/>
              <a:ea typeface="+mj-ea"/>
            </a:endParaRPr>
          </a:p>
          <a:p>
            <a:r>
              <a:rPr lang="ja-JP" altLang="en-US" sz="1900">
                <a:latin typeface="+mj-ea"/>
                <a:ea typeface="+mj-ea"/>
              </a:rPr>
              <a:t>毎回</a:t>
            </a:r>
            <a:r>
              <a:rPr lang="en-US" altLang="ja-JP" sz="1900" dirty="0">
                <a:latin typeface="+mj-ea"/>
                <a:ea typeface="+mj-ea"/>
              </a:rPr>
              <a:t>R</a:t>
            </a:r>
            <a:r>
              <a:rPr lang="ja-JP" altLang="en-US" sz="1900">
                <a:latin typeface="+mj-ea"/>
                <a:ea typeface="+mj-ea"/>
              </a:rPr>
              <a:t>か</a:t>
            </a:r>
            <a:r>
              <a:rPr lang="en-US" altLang="ja-JP" sz="1900" dirty="0">
                <a:latin typeface="+mj-ea"/>
                <a:ea typeface="+mj-ea"/>
              </a:rPr>
              <a:t>Python</a:t>
            </a:r>
            <a:r>
              <a:rPr lang="ja-JP" altLang="en-US" sz="1900">
                <a:latin typeface="+mj-ea"/>
                <a:ea typeface="+mj-ea"/>
              </a:rPr>
              <a:t>を使った簡単な演習をやります</a:t>
            </a:r>
            <a:endParaRPr lang="en-US" altLang="ja-JP" sz="1900" dirty="0">
              <a:latin typeface="+mj-ea"/>
              <a:ea typeface="+mj-ea"/>
            </a:endParaRPr>
          </a:p>
          <a:p>
            <a:r>
              <a:rPr lang="ja-JP" altLang="en-US" sz="1900">
                <a:latin typeface="+mj-ea"/>
                <a:ea typeface="+mj-ea"/>
              </a:rPr>
              <a:t>講義内容に関して質問がある場合は</a:t>
            </a:r>
            <a:endParaRPr lang="en-US" altLang="ja-JP" sz="1900" dirty="0">
              <a:latin typeface="+mj-ea"/>
              <a:ea typeface="+mj-ea"/>
            </a:endParaRPr>
          </a:p>
          <a:p>
            <a:pPr indent="0">
              <a:buNone/>
            </a:pPr>
            <a:r>
              <a:rPr lang="en-US" altLang="ja-JP" sz="1900" dirty="0" err="1">
                <a:latin typeface="+mj-ea"/>
                <a:ea typeface="+mj-ea"/>
              </a:rPr>
              <a:t>eiryo.kawakami@chiba-u.jp</a:t>
            </a:r>
            <a:endParaRPr lang="en-US" altLang="ja-JP" sz="1900" dirty="0">
              <a:latin typeface="+mj-ea"/>
              <a:ea typeface="+mj-ea"/>
            </a:endParaRPr>
          </a:p>
          <a:p>
            <a:pPr indent="0">
              <a:buNone/>
            </a:pPr>
            <a:r>
              <a:rPr lang="ja-JP" altLang="en-US" sz="1900">
                <a:latin typeface="+mj-ea"/>
                <a:ea typeface="+mj-ea"/>
              </a:rPr>
              <a:t>までメールください。</a:t>
            </a:r>
            <a:endParaRPr lang="en-US" altLang="ja-JP" sz="1900" dirty="0">
              <a:latin typeface="+mj-ea"/>
              <a:ea typeface="+mj-ea"/>
            </a:endParaRPr>
          </a:p>
          <a:p>
            <a:r>
              <a:rPr kumimoji="1" lang="ja-JP" altLang="en-US" sz="1900">
                <a:latin typeface="+mj-ea"/>
                <a:ea typeface="+mj-ea"/>
              </a:rPr>
              <a:t>研究相談などもあったら上記アドレスまで！</a:t>
            </a:r>
          </a:p>
        </p:txBody>
      </p:sp>
    </p:spTree>
    <p:extLst>
      <p:ext uri="{BB962C8B-B14F-4D97-AF65-F5344CB8AC3E}">
        <p14:creationId xmlns:p14="http://schemas.microsoft.com/office/powerpoint/2010/main" val="3869560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F3E37-65CC-4940-801A-4A9CE322BA2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プログラミングの基礎知識</a:t>
            </a:r>
          </a:p>
        </p:txBody>
      </p:sp>
      <p:sp>
        <p:nvSpPr>
          <p:cNvPr id="3" name="コンテンツ プレースホルダー 2">
            <a:extLst>
              <a:ext uri="{FF2B5EF4-FFF2-40B4-BE49-F238E27FC236}">
                <a16:creationId xmlns:a16="http://schemas.microsoft.com/office/drawing/2014/main" id="{FE0FFE78-EE17-8B44-B523-CC3A6630F0F5}"/>
              </a:ext>
            </a:extLst>
          </p:cNvPr>
          <p:cNvSpPr>
            <a:spLocks noGrp="1"/>
          </p:cNvSpPr>
          <p:nvPr>
            <p:ph idx="1"/>
          </p:nvPr>
        </p:nvSpPr>
        <p:spPr>
          <a:xfrm>
            <a:off x="628650" y="1110499"/>
            <a:ext cx="7886700" cy="466638"/>
          </a:xfrm>
        </p:spPr>
        <p:txBody>
          <a:bodyPr>
            <a:normAutofit lnSpcReduction="10000"/>
          </a:bodyPr>
          <a:lstStyle/>
          <a:p>
            <a:pPr marL="0" indent="0">
              <a:buNone/>
            </a:pPr>
            <a:r>
              <a:rPr kumimoji="1" lang="ja-JP" altLang="en-US" b="1"/>
              <a:t>配列（ベクトル）</a:t>
            </a:r>
          </a:p>
        </p:txBody>
      </p:sp>
      <p:sp>
        <p:nvSpPr>
          <p:cNvPr id="4" name="テキスト ボックス 3">
            <a:extLst>
              <a:ext uri="{FF2B5EF4-FFF2-40B4-BE49-F238E27FC236}">
                <a16:creationId xmlns:a16="http://schemas.microsoft.com/office/drawing/2014/main" id="{F30BEC98-FD5A-1A48-9AF4-86668168FAF4}"/>
              </a:ext>
            </a:extLst>
          </p:cNvPr>
          <p:cNvSpPr txBox="1"/>
          <p:nvPr/>
        </p:nvSpPr>
        <p:spPr>
          <a:xfrm>
            <a:off x="3487428" y="1053917"/>
            <a:ext cx="453970" cy="523220"/>
          </a:xfrm>
          <a:prstGeom prst="rect">
            <a:avLst/>
          </a:prstGeom>
          <a:noFill/>
        </p:spPr>
        <p:txBody>
          <a:bodyPr wrap="none" rtlCol="0">
            <a:spAutoFit/>
          </a:bodyPr>
          <a:lstStyle/>
          <a:p>
            <a:r>
              <a:rPr kumimoji="1" lang="en-US" altLang="ja-JP" sz="2800" b="1" dirty="0">
                <a:solidFill>
                  <a:srgbClr val="0070C0"/>
                </a:solidFill>
                <a:latin typeface="Meiryo" panose="020B0604030504040204" pitchFamily="34" charset="-128"/>
                <a:ea typeface="Meiryo" panose="020B0604030504040204" pitchFamily="34" charset="-128"/>
              </a:rPr>
              <a:t>R</a:t>
            </a:r>
            <a:endParaRPr kumimoji="1" lang="ja-JP" altLang="en-US" sz="2800" b="1">
              <a:solidFill>
                <a:srgbClr val="0070C0"/>
              </a:solidFill>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CD92CE25-14D9-D541-979C-D70D3C074AB9}"/>
              </a:ext>
            </a:extLst>
          </p:cNvPr>
          <p:cNvSpPr/>
          <p:nvPr/>
        </p:nvSpPr>
        <p:spPr>
          <a:xfrm>
            <a:off x="121398" y="1994960"/>
            <a:ext cx="2824357" cy="4278094"/>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a:t>
            </a:r>
            <a:r>
              <a:rPr lang="ja-JP" altLang="en-US" sz="1600">
                <a:latin typeface="Segoe UI Symbol" panose="020B0502040204020203" pitchFamily="34" charset="0"/>
              </a:rPr>
              <a:t>空ベクトルを作成</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x &lt;- c()</a:t>
            </a:r>
          </a:p>
          <a:p>
            <a:endParaRPr lang="en-US" altLang="ja-JP" sz="1600" dirty="0">
              <a:latin typeface="Segoe UI Symbol" panose="020B0502040204020203" pitchFamily="34" charset="0"/>
              <a:ea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(1,2,3)</a:t>
            </a:r>
            <a:r>
              <a:rPr lang="ja-JP" altLang="en-US" sz="1600">
                <a:latin typeface="Segoe UI Symbol" panose="020B0502040204020203" pitchFamily="34" charset="0"/>
              </a:rPr>
              <a:t>を</a:t>
            </a:r>
            <a:r>
              <a:rPr lang="en-US" altLang="ja-JP" sz="1600" dirty="0">
                <a:latin typeface="Segoe UI Symbol" panose="020B0502040204020203" pitchFamily="34" charset="0"/>
                <a:ea typeface="Segoe UI Symbol" panose="020B0502040204020203" pitchFamily="34" charset="0"/>
              </a:rPr>
              <a:t>a</a:t>
            </a:r>
            <a:r>
              <a:rPr lang="ja-JP" altLang="en-US" sz="1600">
                <a:latin typeface="Segoe UI Symbol" panose="020B0502040204020203" pitchFamily="34" charset="0"/>
              </a:rPr>
              <a:t>に格納</a:t>
            </a:r>
          </a:p>
          <a:p>
            <a:r>
              <a:rPr lang="en-US" altLang="ja-JP" sz="1600" dirty="0">
                <a:latin typeface="Segoe UI Symbol" panose="020B0502040204020203" pitchFamily="34" charset="0"/>
                <a:ea typeface="Segoe UI Symbol" panose="020B0502040204020203" pitchFamily="34" charset="0"/>
              </a:rPr>
              <a:t>a &lt;- c(1,2,3)</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(4,5,6)</a:t>
            </a:r>
            <a:r>
              <a:rPr lang="ja-JP" altLang="en-US" sz="1600">
                <a:latin typeface="Segoe UI Symbol" panose="020B0502040204020203" pitchFamily="34" charset="0"/>
              </a:rPr>
              <a:t>を</a:t>
            </a:r>
            <a:r>
              <a:rPr lang="en-US" altLang="ja-JP" sz="1600" dirty="0">
                <a:latin typeface="Segoe UI Symbol" panose="020B0502040204020203" pitchFamily="34" charset="0"/>
                <a:ea typeface="Segoe UI Symbol" panose="020B0502040204020203" pitchFamily="34" charset="0"/>
              </a:rPr>
              <a:t>A</a:t>
            </a:r>
            <a:r>
              <a:rPr lang="ja-JP" altLang="en-US" sz="1600">
                <a:latin typeface="Segoe UI Symbol" panose="020B0502040204020203" pitchFamily="34" charset="0"/>
              </a:rPr>
              <a:t>に格納</a:t>
            </a:r>
          </a:p>
          <a:p>
            <a:r>
              <a:rPr lang="en-US" altLang="ja-JP" sz="1600" dirty="0">
                <a:latin typeface="Segoe UI Symbol" panose="020B0502040204020203" pitchFamily="34" charset="0"/>
                <a:ea typeface="Segoe UI Symbol" panose="020B0502040204020203" pitchFamily="34" charset="0"/>
              </a:rPr>
              <a:t>A &lt;- c(4:6)</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#ベクトルの足し算</a:t>
            </a:r>
          </a:p>
          <a:p>
            <a:r>
              <a:rPr lang="en-US" altLang="ja-JP" sz="1600" dirty="0">
                <a:latin typeface="Segoe UI Symbol" panose="020B0502040204020203" pitchFamily="34" charset="0"/>
                <a:ea typeface="Segoe UI Symbol" panose="020B0502040204020203" pitchFamily="34" charset="0"/>
              </a:rPr>
              <a:t>b &lt;- a + A</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#ベクトルの要素の和</a:t>
            </a:r>
          </a:p>
          <a:p>
            <a:r>
              <a:rPr lang="en-US" altLang="ja-JP" sz="1600" dirty="0">
                <a:latin typeface="Segoe UI Symbol" panose="020B0502040204020203" pitchFamily="34" charset="0"/>
                <a:ea typeface="Segoe UI Symbol" panose="020B0502040204020203" pitchFamily="34" charset="0"/>
              </a:rPr>
              <a:t>sum(a)</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#文字列ベクトル</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y &lt;- c(“apple”, ”orange”)</a:t>
            </a:r>
            <a:endParaRPr lang="ja-JP" altLang="en-US" sz="1600">
              <a:latin typeface="Segoe UI Symbol" panose="020B0502040204020203" pitchFamily="34" charset="0"/>
            </a:endParaRPr>
          </a:p>
        </p:txBody>
      </p:sp>
      <p:sp>
        <p:nvSpPr>
          <p:cNvPr id="9" name="正方形/長方形 8">
            <a:extLst>
              <a:ext uri="{FF2B5EF4-FFF2-40B4-BE49-F238E27FC236}">
                <a16:creationId xmlns:a16="http://schemas.microsoft.com/office/drawing/2014/main" id="{FE2A5727-AA4B-2F42-9CBD-C5280683D638}"/>
              </a:ext>
            </a:extLst>
          </p:cNvPr>
          <p:cNvSpPr/>
          <p:nvPr/>
        </p:nvSpPr>
        <p:spPr>
          <a:xfrm>
            <a:off x="3159821" y="1998282"/>
            <a:ext cx="2824357" cy="4278094"/>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#2</a:t>
            </a:r>
            <a:r>
              <a:rPr lang="ja-JP" altLang="en-US" sz="1600">
                <a:latin typeface="Segoe UI Symbol" panose="020B0502040204020203" pitchFamily="34" charset="0"/>
              </a:rPr>
              <a:t>を</a:t>
            </a:r>
            <a:r>
              <a:rPr lang="en-US" altLang="ja-JP" sz="1600" dirty="0">
                <a:latin typeface="Segoe UI Symbol" panose="020B0502040204020203" pitchFamily="34" charset="0"/>
                <a:ea typeface="Segoe UI Symbol" panose="020B0502040204020203" pitchFamily="34" charset="0"/>
              </a:rPr>
              <a:t>10</a:t>
            </a:r>
            <a:r>
              <a:rPr lang="ja-JP" altLang="en-US" sz="1600">
                <a:latin typeface="Segoe UI Symbol" panose="020B0502040204020203" pitchFamily="34" charset="0"/>
              </a:rPr>
              <a:t>回繰り返し</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r &lt;- rep(2, 10)</a:t>
            </a:r>
          </a:p>
          <a:p>
            <a:endParaRPr lang="en-US" altLang="ja-JP" sz="1600" dirty="0">
              <a:latin typeface="Segoe UI Symbol" panose="020B0502040204020203" pitchFamily="34" charset="0"/>
              <a:ea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4</a:t>
            </a:r>
            <a:r>
              <a:rPr lang="ja-JP" altLang="en-US" sz="1600">
                <a:latin typeface="Segoe UI Symbol" panose="020B0502040204020203" pitchFamily="34" charset="0"/>
              </a:rPr>
              <a:t>から</a:t>
            </a:r>
            <a:r>
              <a:rPr lang="en-US" altLang="ja-JP" sz="1600" dirty="0">
                <a:latin typeface="Segoe UI Symbol" panose="020B0502040204020203" pitchFamily="34" charset="0"/>
                <a:ea typeface="Segoe UI Symbol" panose="020B0502040204020203" pitchFamily="34" charset="0"/>
              </a:rPr>
              <a:t>86</a:t>
            </a:r>
            <a:r>
              <a:rPr lang="ja-JP" altLang="en-US" sz="1600">
                <a:latin typeface="Segoe UI Symbol" panose="020B0502040204020203" pitchFamily="34" charset="0"/>
              </a:rPr>
              <a:t>まで間隔が</a:t>
            </a:r>
            <a:r>
              <a:rPr lang="en-US" altLang="ja-JP" sz="1600" dirty="0">
                <a:latin typeface="Segoe UI Symbol" panose="020B0502040204020203" pitchFamily="34" charset="0"/>
                <a:ea typeface="Segoe UI Symbol" panose="020B0502040204020203" pitchFamily="34" charset="0"/>
              </a:rPr>
              <a:t>2</a:t>
            </a:r>
            <a:r>
              <a:rPr lang="ja-JP" altLang="en-US" sz="1600">
                <a:latin typeface="Segoe UI Symbol" panose="020B0502040204020203" pitchFamily="34" charset="0"/>
              </a:rPr>
              <a:t>の数列</a:t>
            </a:r>
          </a:p>
          <a:p>
            <a:r>
              <a:rPr lang="en-US" altLang="ja-JP" sz="1600" dirty="0">
                <a:latin typeface="Segoe UI Symbol" panose="020B0502040204020203" pitchFamily="34" charset="0"/>
                <a:ea typeface="Segoe UI Symbol" panose="020B0502040204020203" pitchFamily="34" charset="0"/>
              </a:rPr>
              <a:t>c &lt;- seq(4,86,2)</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の最初の</a:t>
            </a:r>
            <a:r>
              <a:rPr lang="en-US" altLang="ja-JP" sz="1600" dirty="0">
                <a:latin typeface="Segoe UI Symbol" panose="020B0502040204020203" pitchFamily="34" charset="0"/>
                <a:ea typeface="Segoe UI Symbol" panose="020B0502040204020203" pitchFamily="34" charset="0"/>
              </a:rPr>
              <a:t>6</a:t>
            </a:r>
            <a:r>
              <a:rPr lang="ja-JP" altLang="en-US" sz="1600">
                <a:latin typeface="Segoe UI Symbol" panose="020B0502040204020203" pitchFamily="34" charset="0"/>
              </a:rPr>
              <a:t>つを表示</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head(c)</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の最後の</a:t>
            </a:r>
            <a:r>
              <a:rPr lang="en-US" altLang="ja-JP" sz="1600" dirty="0">
                <a:latin typeface="Segoe UI Symbol" panose="020B0502040204020203" pitchFamily="34" charset="0"/>
                <a:ea typeface="Segoe UI Symbol" panose="020B0502040204020203" pitchFamily="34" charset="0"/>
              </a:rPr>
              <a:t>6</a:t>
            </a:r>
            <a:r>
              <a:rPr lang="ja-JP" altLang="en-US" sz="1600">
                <a:latin typeface="Segoe UI Symbol" panose="020B0502040204020203" pitchFamily="34" charset="0"/>
              </a:rPr>
              <a:t>つを表示</a:t>
            </a:r>
          </a:p>
          <a:p>
            <a:r>
              <a:rPr lang="en-US" altLang="ja-JP" sz="1600" dirty="0">
                <a:latin typeface="Segoe UI Symbol" panose="020B0502040204020203" pitchFamily="34" charset="0"/>
                <a:ea typeface="Segoe UI Symbol" panose="020B0502040204020203" pitchFamily="34" charset="0"/>
              </a:rPr>
              <a:t>tail(c)</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の最初の</a:t>
            </a:r>
            <a:r>
              <a:rPr lang="en-US" altLang="ja-JP" sz="1600" dirty="0">
                <a:latin typeface="Segoe UI Symbol" panose="020B0502040204020203" pitchFamily="34" charset="0"/>
                <a:ea typeface="Segoe UI Symbol" panose="020B0502040204020203" pitchFamily="34" charset="0"/>
              </a:rPr>
              <a:t>10</a:t>
            </a:r>
            <a:r>
              <a:rPr lang="ja-JP" altLang="en-US" sz="1600">
                <a:latin typeface="Segoe UI Symbol" panose="020B0502040204020203" pitchFamily="34" charset="0"/>
              </a:rPr>
              <a:t>個を表示</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head(c, 10)</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の最後の</a:t>
            </a:r>
            <a:r>
              <a:rPr lang="en-US" altLang="ja-JP" sz="1600" dirty="0">
                <a:latin typeface="Segoe UI Symbol" panose="020B0502040204020203" pitchFamily="34" charset="0"/>
                <a:ea typeface="Segoe UI Symbol" panose="020B0502040204020203" pitchFamily="34" charset="0"/>
              </a:rPr>
              <a:t>10</a:t>
            </a:r>
            <a:r>
              <a:rPr lang="ja-JP" altLang="en-US" sz="1600">
                <a:latin typeface="Segoe UI Symbol" panose="020B0502040204020203" pitchFamily="34" charset="0"/>
              </a:rPr>
              <a:t>個を表示</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tail(c, 10)</a:t>
            </a:r>
            <a:endParaRPr lang="ja-JP" altLang="en-US" sz="1600">
              <a:latin typeface="Segoe UI Symbol" panose="020B0502040204020203" pitchFamily="34" charset="0"/>
            </a:endParaRPr>
          </a:p>
        </p:txBody>
      </p:sp>
      <p:sp>
        <p:nvSpPr>
          <p:cNvPr id="10" name="正方形/長方形 9">
            <a:extLst>
              <a:ext uri="{FF2B5EF4-FFF2-40B4-BE49-F238E27FC236}">
                <a16:creationId xmlns:a16="http://schemas.microsoft.com/office/drawing/2014/main" id="{094611DC-33EB-544E-A117-CB8BABA2FF48}"/>
              </a:ext>
            </a:extLst>
          </p:cNvPr>
          <p:cNvSpPr/>
          <p:nvPr/>
        </p:nvSpPr>
        <p:spPr>
          <a:xfrm>
            <a:off x="6137753" y="1994960"/>
            <a:ext cx="2884849" cy="4031873"/>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a:t>
            </a:r>
            <a:r>
              <a:rPr lang="en-US" altLang="ja-JP" sz="1600" dirty="0">
                <a:latin typeface="Segoe UI Symbol" panose="020B0502040204020203" pitchFamily="34" charset="0"/>
                <a:ea typeface="Segoe UI Symbol" panose="020B0502040204020203" pitchFamily="34" charset="0"/>
              </a:rPr>
              <a:t>12</a:t>
            </a:r>
            <a:r>
              <a:rPr lang="ja-JP" altLang="en-US" sz="1600">
                <a:latin typeface="Segoe UI Symbol" panose="020B0502040204020203" pitchFamily="34" charset="0"/>
              </a:rPr>
              <a:t>個目の要素</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c[12]</a:t>
            </a:r>
          </a:p>
          <a:p>
            <a:endParaRPr lang="en-US" altLang="ja-JP" sz="1600" dirty="0">
              <a:latin typeface="Segoe UI Symbol" panose="020B0502040204020203" pitchFamily="34" charset="0"/>
              <a:ea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a:t>
            </a:r>
            <a:r>
              <a:rPr lang="en-US" altLang="ja-JP" sz="1600" dirty="0">
                <a:latin typeface="Segoe UI Symbol" panose="020B0502040204020203" pitchFamily="34" charset="0"/>
                <a:ea typeface="Segoe UI Symbol" panose="020B0502040204020203" pitchFamily="34" charset="0"/>
              </a:rPr>
              <a:t>2</a:t>
            </a:r>
            <a:r>
              <a:rPr lang="ja-JP" altLang="en-US" sz="1600">
                <a:latin typeface="Segoe UI Symbol" panose="020B0502040204020203" pitchFamily="34" charset="0"/>
              </a:rPr>
              <a:t>つ目から</a:t>
            </a:r>
            <a:r>
              <a:rPr lang="en-US" altLang="ja-JP" sz="1600" dirty="0">
                <a:latin typeface="Segoe UI Symbol" panose="020B0502040204020203" pitchFamily="34" charset="0"/>
                <a:ea typeface="Segoe UI Symbol" panose="020B0502040204020203" pitchFamily="34" charset="0"/>
              </a:rPr>
              <a:t>5</a:t>
            </a:r>
            <a:r>
              <a:rPr lang="ja-JP" altLang="en-US" sz="1600">
                <a:latin typeface="Segoe UI Symbol" panose="020B0502040204020203" pitchFamily="34" charset="0"/>
              </a:rPr>
              <a:t>つ目までの要素を取得して</a:t>
            </a:r>
            <a:r>
              <a:rPr lang="en-US" altLang="ja-JP" sz="1600" dirty="0">
                <a:latin typeface="Segoe UI Symbol" panose="020B0502040204020203" pitchFamily="34" charset="0"/>
                <a:ea typeface="Segoe UI Symbol" panose="020B0502040204020203" pitchFamily="34" charset="0"/>
              </a:rPr>
              <a:t>d</a:t>
            </a:r>
            <a:r>
              <a:rPr lang="ja-JP" altLang="en-US" sz="1600">
                <a:latin typeface="Segoe UI Symbol" panose="020B0502040204020203" pitchFamily="34" charset="0"/>
              </a:rPr>
              <a:t>に格納</a:t>
            </a:r>
          </a:p>
          <a:p>
            <a:r>
              <a:rPr lang="en-US" altLang="ja-JP" sz="1600" dirty="0">
                <a:latin typeface="Segoe UI Symbol" panose="020B0502040204020203" pitchFamily="34" charset="0"/>
                <a:ea typeface="Segoe UI Symbol" panose="020B0502040204020203" pitchFamily="34" charset="0"/>
              </a:rPr>
              <a:t>d &lt;- c[2:5]</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a:t>
            </a:r>
            <a:r>
              <a:rPr lang="en-US" altLang="ja-JP" sz="1600" dirty="0">
                <a:latin typeface="Segoe UI Symbol" panose="020B0502040204020203" pitchFamily="34" charset="0"/>
                <a:ea typeface="Segoe UI Symbol" panose="020B0502040204020203" pitchFamily="34" charset="0"/>
              </a:rPr>
              <a:t>5</a:t>
            </a:r>
            <a:r>
              <a:rPr lang="ja-JP" altLang="en-US" sz="1600">
                <a:latin typeface="Segoe UI Symbol" panose="020B0502040204020203" pitchFamily="34" charset="0"/>
              </a:rPr>
              <a:t>つ目以外の要素を取得して</a:t>
            </a:r>
            <a:r>
              <a:rPr lang="en-US" altLang="ja-JP" sz="1600" dirty="0">
                <a:latin typeface="Segoe UI Symbol" panose="020B0502040204020203" pitchFamily="34" charset="0"/>
                <a:ea typeface="Segoe UI Symbol" panose="020B0502040204020203" pitchFamily="34" charset="0"/>
              </a:rPr>
              <a:t>e</a:t>
            </a:r>
            <a:r>
              <a:rPr lang="ja-JP" altLang="en-US" sz="1600">
                <a:latin typeface="Segoe UI Symbol" panose="020B0502040204020203" pitchFamily="34" charset="0"/>
              </a:rPr>
              <a:t>に格納</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e &lt;- c[-5]</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Segoe UI Symbol" panose="020B0502040204020203" pitchFamily="34" charset="0"/>
              </a:rPr>
              <a:t>最後に</a:t>
            </a:r>
            <a:r>
              <a:rPr lang="en-US" altLang="ja-JP" sz="1600" dirty="0">
                <a:latin typeface="Segoe UI Symbol" panose="020B0502040204020203" pitchFamily="34" charset="0"/>
                <a:ea typeface="Segoe UI Symbol" panose="020B0502040204020203" pitchFamily="34" charset="0"/>
              </a:rPr>
              <a:t>100</a:t>
            </a:r>
            <a:r>
              <a:rPr lang="ja-JP" altLang="en-US" sz="1600">
                <a:latin typeface="Segoe UI Symbol" panose="020B0502040204020203" pitchFamily="34" charset="0"/>
              </a:rPr>
              <a:t>を追加</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c &lt;- append(c, 100)</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#4</a:t>
            </a:r>
            <a:r>
              <a:rPr lang="ja-JP" altLang="en-US" sz="1600">
                <a:latin typeface="Segoe UI Symbol" panose="020B0502040204020203" pitchFamily="34" charset="0"/>
              </a:rPr>
              <a:t>番目に</a:t>
            </a:r>
            <a:r>
              <a:rPr lang="en-US" altLang="ja-JP" sz="1600" dirty="0">
                <a:latin typeface="Segoe UI Symbol" panose="020B0502040204020203" pitchFamily="34" charset="0"/>
                <a:ea typeface="Segoe UI Symbol" panose="020B0502040204020203" pitchFamily="34" charset="0"/>
              </a:rPr>
              <a:t>50</a:t>
            </a:r>
            <a:r>
              <a:rPr lang="ja-JP" altLang="en-US" sz="1600">
                <a:latin typeface="Segoe UI Symbol" panose="020B0502040204020203" pitchFamily="34" charset="0"/>
              </a:rPr>
              <a:t>を追加</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c &lt;- append(c, 50, after=3)</a:t>
            </a:r>
            <a:endParaRPr lang="ja-JP" altLang="en-US" sz="1600">
              <a:latin typeface="Segoe UI Symbol" panose="020B0502040204020203" pitchFamily="34" charset="0"/>
            </a:endParaRPr>
          </a:p>
        </p:txBody>
      </p:sp>
    </p:spTree>
    <p:extLst>
      <p:ext uri="{BB962C8B-B14F-4D97-AF65-F5344CB8AC3E}">
        <p14:creationId xmlns:p14="http://schemas.microsoft.com/office/powerpoint/2010/main" val="743367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F3E37-65CC-4940-801A-4A9CE322BA2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プログラミングの基礎知識</a:t>
            </a:r>
          </a:p>
        </p:txBody>
      </p:sp>
      <p:sp>
        <p:nvSpPr>
          <p:cNvPr id="3" name="コンテンツ プレースホルダー 2">
            <a:extLst>
              <a:ext uri="{FF2B5EF4-FFF2-40B4-BE49-F238E27FC236}">
                <a16:creationId xmlns:a16="http://schemas.microsoft.com/office/drawing/2014/main" id="{FE0FFE78-EE17-8B44-B523-CC3A6630F0F5}"/>
              </a:ext>
            </a:extLst>
          </p:cNvPr>
          <p:cNvSpPr>
            <a:spLocks noGrp="1"/>
          </p:cNvSpPr>
          <p:nvPr>
            <p:ph idx="1"/>
          </p:nvPr>
        </p:nvSpPr>
        <p:spPr>
          <a:xfrm>
            <a:off x="628650" y="1110499"/>
            <a:ext cx="7886700" cy="466638"/>
          </a:xfrm>
        </p:spPr>
        <p:txBody>
          <a:bodyPr>
            <a:normAutofit lnSpcReduction="10000"/>
          </a:bodyPr>
          <a:lstStyle/>
          <a:p>
            <a:pPr marL="0" indent="0">
              <a:buNone/>
            </a:pPr>
            <a:r>
              <a:rPr kumimoji="1" lang="ja-JP" altLang="en-US" b="1"/>
              <a:t>データフレーム</a:t>
            </a:r>
          </a:p>
        </p:txBody>
      </p:sp>
      <p:sp>
        <p:nvSpPr>
          <p:cNvPr id="4" name="テキスト ボックス 3">
            <a:extLst>
              <a:ext uri="{FF2B5EF4-FFF2-40B4-BE49-F238E27FC236}">
                <a16:creationId xmlns:a16="http://schemas.microsoft.com/office/drawing/2014/main" id="{F30BEC98-FD5A-1A48-9AF4-86668168FAF4}"/>
              </a:ext>
            </a:extLst>
          </p:cNvPr>
          <p:cNvSpPr txBox="1"/>
          <p:nvPr/>
        </p:nvSpPr>
        <p:spPr>
          <a:xfrm>
            <a:off x="3368431" y="1053917"/>
            <a:ext cx="453970" cy="523220"/>
          </a:xfrm>
          <a:prstGeom prst="rect">
            <a:avLst/>
          </a:prstGeom>
          <a:noFill/>
        </p:spPr>
        <p:txBody>
          <a:bodyPr wrap="none" rtlCol="0">
            <a:spAutoFit/>
          </a:bodyPr>
          <a:lstStyle/>
          <a:p>
            <a:r>
              <a:rPr kumimoji="1" lang="en-US" altLang="ja-JP" sz="2800" b="1" dirty="0">
                <a:solidFill>
                  <a:srgbClr val="0070C0"/>
                </a:solidFill>
                <a:latin typeface="Meiryo" panose="020B0604030504040204" pitchFamily="34" charset="-128"/>
                <a:ea typeface="Meiryo" panose="020B0604030504040204" pitchFamily="34" charset="-128"/>
              </a:rPr>
              <a:t>R</a:t>
            </a:r>
            <a:endParaRPr kumimoji="1" lang="ja-JP" altLang="en-US" sz="2800" b="1">
              <a:solidFill>
                <a:srgbClr val="0070C0"/>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094611DC-33EB-544E-A117-CB8BABA2FF48}"/>
              </a:ext>
            </a:extLst>
          </p:cNvPr>
          <p:cNvSpPr/>
          <p:nvPr/>
        </p:nvSpPr>
        <p:spPr>
          <a:xfrm>
            <a:off x="4862244" y="1400400"/>
            <a:ext cx="3999720" cy="5262979"/>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列名を新しくつける</a:t>
            </a:r>
            <a:endParaRPr lang="en-US" altLang="ja-JP" sz="1600" dirty="0">
              <a:latin typeface="Meiryo" panose="020B0604030504040204" pitchFamily="34" charset="-128"/>
              <a:ea typeface="Meiryo" panose="020B0604030504040204" pitchFamily="34" charset="-128"/>
            </a:endParaRPr>
          </a:p>
          <a:p>
            <a:r>
              <a:rPr lang="en-US" altLang="ja-JP" sz="1600" dirty="0" err="1">
                <a:latin typeface="Segoe UI Symbol" panose="020B0502040204020203" pitchFamily="34" charset="0"/>
                <a:ea typeface="Segoe UI Symbol" panose="020B0502040204020203" pitchFamily="34" charset="0"/>
              </a:rPr>
              <a:t>colnames</a:t>
            </a:r>
            <a:r>
              <a:rPr lang="en-US" altLang="ja-JP" sz="1600" dirty="0">
                <a:latin typeface="Segoe UI Symbol" panose="020B0502040204020203" pitchFamily="34" charset="0"/>
                <a:ea typeface="Segoe UI Symbol" panose="020B0502040204020203" pitchFamily="34" charset="0"/>
              </a:rPr>
              <a:t>(df) &lt;- c("new_a","</a:t>
            </a:r>
            <a:r>
              <a:rPr lang="en-US" altLang="ja-JP" sz="1600" dirty="0" err="1">
                <a:latin typeface="Segoe UI Symbol" panose="020B0502040204020203" pitchFamily="34" charset="0"/>
                <a:ea typeface="Segoe UI Symbol" panose="020B0502040204020203" pitchFamily="34" charset="0"/>
              </a:rPr>
              <a:t>new_b</a:t>
            </a:r>
            <a:r>
              <a:rPr lang="en-US" altLang="ja-JP" sz="1600" dirty="0">
                <a:latin typeface="Segoe UI Symbol" panose="020B0502040204020203" pitchFamily="34" charset="0"/>
                <a:ea typeface="Segoe UI Symbol" panose="020B0502040204020203" pitchFamily="34" charset="0"/>
              </a:rPr>
              <a:t>")</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行名を新しくつける</a:t>
            </a:r>
            <a:endParaRPr lang="en-US" altLang="ja-JP" sz="1600" dirty="0">
              <a:latin typeface="Meiryo" panose="020B0604030504040204" pitchFamily="34" charset="-128"/>
              <a:ea typeface="Meiryo" panose="020B0604030504040204" pitchFamily="34" charset="-128"/>
            </a:endParaRPr>
          </a:p>
          <a:p>
            <a:r>
              <a:rPr lang="en-US" altLang="ja-JP" sz="1600" dirty="0" err="1">
                <a:latin typeface="Segoe UI Symbol" panose="020B0502040204020203" pitchFamily="34" charset="0"/>
                <a:ea typeface="Segoe UI Symbol" panose="020B0502040204020203" pitchFamily="34" charset="0"/>
              </a:rPr>
              <a:t>rownames</a:t>
            </a:r>
            <a:r>
              <a:rPr lang="en-US" altLang="ja-JP" sz="1600" dirty="0">
                <a:latin typeface="Segoe UI Symbol" panose="020B0502040204020203" pitchFamily="34" charset="0"/>
                <a:ea typeface="Segoe UI Symbol" panose="020B0502040204020203" pitchFamily="34" charset="0"/>
              </a:rPr>
              <a:t>(df) &lt;- c("A1","A2","A3","A4","A5","A6")</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特定の列を取り出す</a:t>
            </a:r>
            <a:endParaRPr lang="en-US" altLang="ja-JP" sz="1600" dirty="0">
              <a:latin typeface="Meiryo" panose="020B0604030504040204" pitchFamily="34" charset="-128"/>
              <a:ea typeface="Meiryo" panose="020B0604030504040204" pitchFamily="34" charset="-128"/>
            </a:endParaRPr>
          </a:p>
          <a:p>
            <a:r>
              <a:rPr lang="en-US" altLang="ja-JP" sz="1600" dirty="0" err="1">
                <a:latin typeface="Segoe UI Symbol" panose="020B0502040204020203" pitchFamily="34" charset="0"/>
                <a:ea typeface="Segoe UI Symbol" panose="020B0502040204020203" pitchFamily="34" charset="0"/>
              </a:rPr>
              <a:t>df$new_a</a:t>
            </a:r>
            <a:endParaRPr lang="en-US" altLang="ja-JP" sz="1600" dirty="0">
              <a:latin typeface="Segoe UI Symbol" panose="020B0502040204020203" pitchFamily="34" charset="0"/>
              <a:ea typeface="Segoe UI Symbol" panose="020B0502040204020203" pitchFamily="34" charset="0"/>
            </a:endParaRP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新しい列を追加</a:t>
            </a:r>
            <a:endParaRPr lang="en-US" altLang="ja-JP" sz="1600" dirty="0">
              <a:latin typeface="Meiryo" panose="020B0604030504040204" pitchFamily="34" charset="-128"/>
              <a:ea typeface="Meiryo" panose="020B0604030504040204" pitchFamily="34" charset="-128"/>
            </a:endParaRPr>
          </a:p>
          <a:p>
            <a:r>
              <a:rPr lang="en-US" altLang="ja-JP" sz="1600" dirty="0" err="1">
                <a:latin typeface="Segoe UI Symbol" panose="020B0502040204020203" pitchFamily="34" charset="0"/>
                <a:ea typeface="Segoe UI Symbol" panose="020B0502040204020203" pitchFamily="34" charset="0"/>
              </a:rPr>
              <a:t>df$new_c</a:t>
            </a:r>
            <a:r>
              <a:rPr lang="en-US" altLang="ja-JP" sz="1600" dirty="0">
                <a:latin typeface="Segoe UI Symbol" panose="020B0502040204020203" pitchFamily="34" charset="0"/>
                <a:ea typeface="Segoe UI Symbol" panose="020B0502040204020203" pitchFamily="34" charset="0"/>
              </a:rPr>
              <a:t> &lt;- rep(5,6)</a:t>
            </a:r>
          </a:p>
          <a:p>
            <a:endParaRPr lang="en-US" altLang="ja-JP" sz="1600" dirty="0">
              <a:latin typeface="Segoe UI Symbol" panose="020B0502040204020203" pitchFamily="34" charset="0"/>
              <a:ea typeface="Segoe UI Symbol" panose="020B0502040204020203" pitchFamily="34" charset="0"/>
            </a:endParaRPr>
          </a:p>
          <a:p>
            <a:r>
              <a:rPr lang="ja-JP" altLang="en-US" sz="1600">
                <a:latin typeface="Segoe UI Symbol" panose="020B0502040204020203" pitchFamily="34" charset="0"/>
              </a:rPr>
              <a:t>#要素の参照</a:t>
            </a:r>
            <a:endParaRPr lang="en-US" altLang="ja-JP" sz="1600" dirty="0">
              <a:latin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df[4, 2]     #</a:t>
            </a:r>
            <a:r>
              <a:rPr lang="en-US" altLang="ja-JP" sz="1600" dirty="0">
                <a:latin typeface="+mj-ea"/>
                <a:ea typeface="+mj-ea"/>
              </a:rPr>
              <a:t>4</a:t>
            </a:r>
            <a:r>
              <a:rPr lang="ja-JP" altLang="en-US" sz="1600">
                <a:latin typeface="+mj-ea"/>
                <a:ea typeface="+mj-ea"/>
              </a:rPr>
              <a:t>行目</a:t>
            </a:r>
            <a:r>
              <a:rPr lang="en-US" altLang="ja-JP" sz="1600" dirty="0">
                <a:latin typeface="+mj-ea"/>
                <a:ea typeface="+mj-ea"/>
              </a:rPr>
              <a:t>2</a:t>
            </a:r>
            <a:r>
              <a:rPr lang="ja-JP" altLang="en-US" sz="1600">
                <a:latin typeface="+mj-ea"/>
                <a:ea typeface="+mj-ea"/>
              </a:rPr>
              <a:t>列目の要素が出てくる</a:t>
            </a: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ja-JP" altLang="en-US" sz="1600">
                <a:latin typeface="Meiryo" panose="020B0604030504040204" pitchFamily="34" charset="-128"/>
                <a:ea typeface="Meiryo" panose="020B0604030504040204" pitchFamily="34" charset="-128"/>
              </a:rPr>
              <a:t>行の取り出し</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df[3, ]       #</a:t>
            </a:r>
            <a:r>
              <a:rPr lang="en-US" altLang="ja-JP" sz="1600" dirty="0">
                <a:latin typeface="Meiryo" panose="020B0604030504040204" pitchFamily="34" charset="-128"/>
                <a:ea typeface="Meiryo" panose="020B0604030504040204" pitchFamily="34" charset="-128"/>
              </a:rPr>
              <a:t>3</a:t>
            </a:r>
            <a:r>
              <a:rPr lang="ja-JP" altLang="en-US" sz="1600">
                <a:latin typeface="Meiryo" panose="020B0604030504040204" pitchFamily="34" charset="-128"/>
                <a:ea typeface="Meiryo" panose="020B0604030504040204" pitchFamily="34" charset="-128"/>
              </a:rPr>
              <a:t>行目を取り出し</a:t>
            </a:r>
            <a:endParaRPr lang="en-US" altLang="ja-JP" sz="1600" dirty="0">
              <a:latin typeface="Meiryo" panose="020B0604030504040204" pitchFamily="34" charset="-128"/>
              <a:ea typeface="Meiryo" panose="020B0604030504040204" pitchFamily="34" charset="-128"/>
            </a:endParaRP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列の取り出し</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rPr>
              <a:t>df[ ,1]       #1</a:t>
            </a:r>
            <a:r>
              <a:rPr lang="ja-JP" altLang="en-US" sz="1600">
                <a:latin typeface="Segoe UI Symbol" panose="020B0502040204020203" pitchFamily="34" charset="0"/>
              </a:rPr>
              <a:t>列目を取り出し</a:t>
            </a:r>
          </a:p>
        </p:txBody>
      </p:sp>
      <p:sp>
        <p:nvSpPr>
          <p:cNvPr id="5" name="テキスト ボックス 4">
            <a:extLst>
              <a:ext uri="{FF2B5EF4-FFF2-40B4-BE49-F238E27FC236}">
                <a16:creationId xmlns:a16="http://schemas.microsoft.com/office/drawing/2014/main" id="{509298F1-FD75-794F-A709-0A1654F0764E}"/>
              </a:ext>
            </a:extLst>
          </p:cNvPr>
          <p:cNvSpPr txBox="1"/>
          <p:nvPr/>
        </p:nvSpPr>
        <p:spPr>
          <a:xfrm>
            <a:off x="323908" y="3614523"/>
            <a:ext cx="4538336" cy="2308324"/>
          </a:xfrm>
          <a:prstGeom prst="rect">
            <a:avLst/>
          </a:prstGeom>
          <a:noFill/>
        </p:spPr>
        <p:txBody>
          <a:bodyPr wrap="square" rtlCol="0">
            <a:spAutoFit/>
          </a:bodyPr>
          <a:lstStyle/>
          <a:p>
            <a:r>
              <a:rPr kumimoji="1" lang="en-US" altLang="ja-JP" sz="1600" b="1" dirty="0">
                <a:latin typeface="Segoe UI Symbol" panose="020B0502040204020203" pitchFamily="34" charset="0"/>
              </a:rPr>
              <a:t>##</a:t>
            </a:r>
            <a:r>
              <a:rPr kumimoji="1" lang="ja-JP" altLang="en-US" sz="1600" b="1">
                <a:latin typeface="Segoe UI Symbol" panose="020B0502040204020203" pitchFamily="34" charset="0"/>
              </a:rPr>
              <a:t>データフレームの作り方</a:t>
            </a:r>
            <a:endParaRPr kumimoji="1" lang="en-US" altLang="ja-JP" sz="1600" b="1" dirty="0">
              <a:latin typeface="Segoe UI Symbol" panose="020B0502040204020203" pitchFamily="34" charset="0"/>
              <a:ea typeface="Segoe UI Symbol" panose="020B0502040204020203" pitchFamily="34" charset="0"/>
            </a:endParaRPr>
          </a:p>
          <a:p>
            <a:r>
              <a:rPr kumimoji="1" lang="en-US" altLang="ja-JP" sz="1600" dirty="0">
                <a:latin typeface="Segoe UI Symbol" panose="020B0502040204020203" pitchFamily="34" charset="0"/>
                <a:ea typeface="Segoe UI Symbol" panose="020B0502040204020203" pitchFamily="34" charset="0"/>
              </a:rPr>
              <a:t>#</a:t>
            </a:r>
            <a:r>
              <a:rPr kumimoji="1" lang="ja-JP" altLang="en-US" sz="1600">
                <a:latin typeface="Meiryo" panose="020B0604030504040204" pitchFamily="34" charset="-128"/>
                <a:ea typeface="Meiryo" panose="020B0604030504040204" pitchFamily="34" charset="-128"/>
              </a:rPr>
              <a:t>同じ長さの</a:t>
            </a:r>
            <a:r>
              <a:rPr kumimoji="1" lang="ja-JP" altLang="en-US" sz="1600">
                <a:latin typeface="Segoe UI Symbol" panose="020B0502040204020203" pitchFamily="34" charset="0"/>
              </a:rPr>
              <a:t>ベクトルをまとめて作る</a:t>
            </a:r>
            <a:endParaRPr kumimoji="1"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 &lt;- c(1,2,3,4,5,6)</a:t>
            </a:r>
          </a:p>
          <a:p>
            <a:r>
              <a:rPr lang="en-US" altLang="ja-JP" sz="1600" dirty="0">
                <a:latin typeface="Segoe UI Symbol" panose="020B0502040204020203" pitchFamily="34" charset="0"/>
                <a:ea typeface="Segoe UI Symbol" panose="020B0502040204020203" pitchFamily="34" charset="0"/>
              </a:rPr>
              <a:t>b &lt;- c("A","B","C","D","E","F")</a:t>
            </a:r>
          </a:p>
          <a:p>
            <a:r>
              <a:rPr lang="en-US" altLang="ja-JP" sz="1600" dirty="0">
                <a:latin typeface="Segoe UI Symbol" panose="020B0502040204020203" pitchFamily="34" charset="0"/>
                <a:ea typeface="Segoe UI Symbol" panose="020B0502040204020203" pitchFamily="34" charset="0"/>
              </a:rPr>
              <a:t>df &lt;- </a:t>
            </a:r>
            <a:r>
              <a:rPr lang="en-US" altLang="ja-JP" sz="1600" dirty="0" err="1">
                <a:latin typeface="Segoe UI Symbol" panose="020B0502040204020203" pitchFamily="34" charset="0"/>
                <a:ea typeface="Segoe UI Symbol" panose="020B0502040204020203" pitchFamily="34" charset="0"/>
              </a:rPr>
              <a:t>data.frame</a:t>
            </a:r>
            <a:r>
              <a:rPr lang="en-US" altLang="ja-JP" sz="1600" dirty="0">
                <a:latin typeface="Segoe UI Symbol" panose="020B0502040204020203" pitchFamily="34" charset="0"/>
                <a:ea typeface="Segoe UI Symbol" panose="020B0502040204020203" pitchFamily="34" charset="0"/>
              </a:rPr>
              <a:t>(a=</a:t>
            </a:r>
            <a:r>
              <a:rPr lang="en-US" altLang="ja-JP" sz="1600" dirty="0" err="1">
                <a:latin typeface="Segoe UI Symbol" panose="020B0502040204020203" pitchFamily="34" charset="0"/>
                <a:ea typeface="Segoe UI Symbol" panose="020B0502040204020203" pitchFamily="34" charset="0"/>
              </a:rPr>
              <a:t>a,b</a:t>
            </a:r>
            <a:r>
              <a:rPr lang="en-US" altLang="ja-JP" sz="1600" dirty="0">
                <a:latin typeface="Segoe UI Symbol" panose="020B0502040204020203" pitchFamily="34" charset="0"/>
                <a:ea typeface="Segoe UI Symbol" panose="020B0502040204020203" pitchFamily="34" charset="0"/>
              </a:rPr>
              <a:t>=b)</a:t>
            </a:r>
          </a:p>
          <a:p>
            <a:endParaRPr kumimoji="1"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他のソフト（エクセルなど）で作ったテーブルを読み込み</a:t>
            </a:r>
            <a:endParaRPr lang="en-US" altLang="ja-JP" sz="1600" dirty="0">
              <a:latin typeface="Meiryo" panose="020B0604030504040204" pitchFamily="34" charset="-128"/>
              <a:ea typeface="Meiryo" panose="020B0604030504040204" pitchFamily="34" charset="-128"/>
            </a:endParaRPr>
          </a:p>
          <a:p>
            <a:r>
              <a:rPr kumimoji="1" lang="en-US" altLang="ja-JP" sz="1600" dirty="0">
                <a:latin typeface="Segoe UI Symbol" panose="020B0502040204020203" pitchFamily="34" charset="0"/>
              </a:rPr>
              <a:t>df &lt;- </a:t>
            </a:r>
            <a:r>
              <a:rPr kumimoji="1" lang="en-US" altLang="ja-JP" sz="1600" dirty="0" err="1">
                <a:latin typeface="Segoe UI Symbol" panose="020B0502040204020203" pitchFamily="34" charset="0"/>
              </a:rPr>
              <a:t>read.table</a:t>
            </a:r>
            <a:r>
              <a:rPr kumimoji="1" lang="en-US" altLang="ja-JP" sz="1600" dirty="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"test.csv",</a:t>
            </a:r>
            <a:r>
              <a:rPr lang="en-US" altLang="ja-JP" sz="1600" dirty="0" err="1">
                <a:solidFill>
                  <a:srgbClr val="C00000"/>
                </a:solidFill>
                <a:latin typeface="Segoe UI Symbol" panose="020B0502040204020203" pitchFamily="34" charset="0"/>
                <a:ea typeface="Segoe UI Symbol" panose="020B0502040204020203" pitchFamily="34" charset="0"/>
              </a:rPr>
              <a:t>sep</a:t>
            </a:r>
            <a:r>
              <a:rPr lang="en-US" altLang="ja-JP" sz="1600" dirty="0">
                <a:solidFill>
                  <a:srgbClr val="C00000"/>
                </a:solidFill>
                <a:latin typeface="Segoe UI Symbol" panose="020B0502040204020203" pitchFamily="34" charset="0"/>
                <a:ea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a:t>
            </a:r>
            <a:r>
              <a:rPr lang="en-US" altLang="ja-JP" sz="1600" dirty="0">
                <a:solidFill>
                  <a:schemeClr val="accent4"/>
                </a:solidFill>
                <a:latin typeface="Segoe UI Symbol" panose="020B0502040204020203" pitchFamily="34" charset="0"/>
                <a:ea typeface="Segoe UI Symbol" panose="020B0502040204020203" pitchFamily="34" charset="0"/>
              </a:rPr>
              <a:t>header=TRUE</a:t>
            </a:r>
            <a:r>
              <a:rPr lang="en-US" altLang="ja-JP" sz="1600" dirty="0">
                <a:latin typeface="Segoe UI Symbol" panose="020B0502040204020203" pitchFamily="34" charset="0"/>
                <a:ea typeface="Segoe UI Symbol" panose="020B0502040204020203" pitchFamily="34" charset="0"/>
              </a:rPr>
              <a:t>)</a:t>
            </a:r>
            <a:endParaRPr kumimoji="1" lang="ja-JP" altLang="en-US" sz="1600">
              <a:latin typeface="Segoe UI Symbol" panose="020B0502040204020203" pitchFamily="34" charset="0"/>
            </a:endParaRPr>
          </a:p>
        </p:txBody>
      </p:sp>
      <p:graphicFrame>
        <p:nvGraphicFramePr>
          <p:cNvPr id="16" name="表 16">
            <a:extLst>
              <a:ext uri="{FF2B5EF4-FFF2-40B4-BE49-F238E27FC236}">
                <a16:creationId xmlns:a16="http://schemas.microsoft.com/office/drawing/2014/main" id="{2C51296C-DBF2-A547-8F57-70C711ACD7CD}"/>
              </a:ext>
            </a:extLst>
          </p:cNvPr>
          <p:cNvGraphicFramePr>
            <a:graphicFrameLocks noGrp="1"/>
          </p:cNvGraphicFramePr>
          <p:nvPr>
            <p:extLst>
              <p:ext uri="{D42A27DB-BD31-4B8C-83A1-F6EECF244321}">
                <p14:modId xmlns:p14="http://schemas.microsoft.com/office/powerpoint/2010/main" val="3605332597"/>
              </p:ext>
            </p:extLst>
          </p:nvPr>
        </p:nvGraphicFramePr>
        <p:xfrm>
          <a:off x="421971" y="1938597"/>
          <a:ext cx="3999720" cy="1558725"/>
        </p:xfrm>
        <a:graphic>
          <a:graphicData uri="http://schemas.openxmlformats.org/drawingml/2006/table">
            <a:tbl>
              <a:tblPr firstRow="1" bandRow="1">
                <a:tableStyleId>{2D5ABB26-0587-4C30-8999-92F81FD0307C}</a:tableStyleId>
              </a:tblPr>
              <a:tblGrid>
                <a:gridCol w="666620">
                  <a:extLst>
                    <a:ext uri="{9D8B030D-6E8A-4147-A177-3AD203B41FA5}">
                      <a16:colId xmlns:a16="http://schemas.microsoft.com/office/drawing/2014/main" val="1267277142"/>
                    </a:ext>
                  </a:extLst>
                </a:gridCol>
                <a:gridCol w="666620">
                  <a:extLst>
                    <a:ext uri="{9D8B030D-6E8A-4147-A177-3AD203B41FA5}">
                      <a16:colId xmlns:a16="http://schemas.microsoft.com/office/drawing/2014/main" val="3258688744"/>
                    </a:ext>
                  </a:extLst>
                </a:gridCol>
                <a:gridCol w="666620">
                  <a:extLst>
                    <a:ext uri="{9D8B030D-6E8A-4147-A177-3AD203B41FA5}">
                      <a16:colId xmlns:a16="http://schemas.microsoft.com/office/drawing/2014/main" val="2548802740"/>
                    </a:ext>
                  </a:extLst>
                </a:gridCol>
                <a:gridCol w="666620">
                  <a:extLst>
                    <a:ext uri="{9D8B030D-6E8A-4147-A177-3AD203B41FA5}">
                      <a16:colId xmlns:a16="http://schemas.microsoft.com/office/drawing/2014/main" val="304939950"/>
                    </a:ext>
                  </a:extLst>
                </a:gridCol>
                <a:gridCol w="666620">
                  <a:extLst>
                    <a:ext uri="{9D8B030D-6E8A-4147-A177-3AD203B41FA5}">
                      <a16:colId xmlns:a16="http://schemas.microsoft.com/office/drawing/2014/main" val="3066052259"/>
                    </a:ext>
                  </a:extLst>
                </a:gridCol>
                <a:gridCol w="666620">
                  <a:extLst>
                    <a:ext uri="{9D8B030D-6E8A-4147-A177-3AD203B41FA5}">
                      <a16:colId xmlns:a16="http://schemas.microsoft.com/office/drawing/2014/main" val="3242492285"/>
                    </a:ext>
                  </a:extLst>
                </a:gridCol>
              </a:tblGrid>
              <a:tr h="311745">
                <a:tc>
                  <a:txBody>
                    <a:bodyPr/>
                    <a:lstStyle/>
                    <a:p>
                      <a:pPr algn="ctr"/>
                      <a:r>
                        <a:rPr kumimoji="1" lang="en-US" altLang="ja-JP" sz="1200" dirty="0"/>
                        <a:t>ID</a:t>
                      </a:r>
                      <a:endParaRPr kumimoji="1" lang="ja-JP" altLang="en-US" sz="120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ja-JP" altLang="en-US" sz="1200"/>
                        <a:t>性別</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ja-JP" altLang="en-US" sz="1200"/>
                        <a:t>年齢</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200"/>
                        <a:t>身長</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200"/>
                        <a:t>体重</a:t>
                      </a:r>
                    </a:p>
                  </a:txBody>
                  <a:tcPr>
                    <a:lnB w="12700" cap="flat" cmpd="sng" algn="ctr">
                      <a:solidFill>
                        <a:schemeClr val="tx1"/>
                      </a:solidFill>
                      <a:prstDash val="solid"/>
                      <a:round/>
                      <a:headEnd type="none" w="med" len="med"/>
                      <a:tailEnd type="none" w="med" len="med"/>
                    </a:lnB>
                  </a:tcPr>
                </a:tc>
                <a:tc>
                  <a:txBody>
                    <a:bodyPr/>
                    <a:lstStyle/>
                    <a:p>
                      <a:pPr algn="ctr"/>
                      <a:r>
                        <a:rPr kumimoji="1" lang="ja-JP" altLang="en-US" sz="1200"/>
                        <a:t>得点</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6757441"/>
                  </a:ext>
                </a:extLst>
              </a:tr>
              <a:tr h="311745">
                <a:tc>
                  <a:txBody>
                    <a:bodyPr/>
                    <a:lstStyle/>
                    <a:p>
                      <a:pPr algn="ctr"/>
                      <a:r>
                        <a:rPr kumimoji="1" lang="en-US" altLang="ja-JP" sz="1200" dirty="0"/>
                        <a:t>A-001</a:t>
                      </a:r>
                      <a:endParaRPr kumimoji="1" lang="ja-JP" altLang="en-US" sz="120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ja-JP" altLang="en-US" sz="1200"/>
                        <a:t>女</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1200" dirty="0"/>
                        <a:t>19</a:t>
                      </a:r>
                      <a:endParaRPr kumimoji="1" lang="ja-JP" altLang="en-US" sz="1200"/>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1200" dirty="0"/>
                        <a:t>170</a:t>
                      </a:r>
                      <a:endParaRPr kumimoji="1" lang="ja-JP" altLang="en-US" sz="1200"/>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1200" dirty="0"/>
                        <a:t>57</a:t>
                      </a:r>
                      <a:endParaRPr kumimoji="1" lang="ja-JP" altLang="en-US" sz="1200"/>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1200" dirty="0"/>
                        <a:t>82</a:t>
                      </a:r>
                      <a:endParaRPr kumimoji="1" lang="ja-JP" altLang="en-US" sz="120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76156723"/>
                  </a:ext>
                </a:extLst>
              </a:tr>
              <a:tr h="311745">
                <a:tc>
                  <a:txBody>
                    <a:bodyPr/>
                    <a:lstStyle/>
                    <a:p>
                      <a:pPr algn="ctr"/>
                      <a:r>
                        <a:rPr kumimoji="1" lang="en-US" altLang="ja-JP" sz="1200" dirty="0"/>
                        <a:t>A-002</a:t>
                      </a:r>
                      <a:endParaRPr kumimoji="1" lang="ja-JP" altLang="en-US" sz="1200"/>
                    </a:p>
                  </a:txBody>
                  <a:tcPr>
                    <a:lnR w="12700" cap="flat" cmpd="sng" algn="ctr">
                      <a:solidFill>
                        <a:schemeClr val="tx1"/>
                      </a:solidFill>
                      <a:prstDash val="solid"/>
                      <a:round/>
                      <a:headEnd type="none" w="med" len="med"/>
                      <a:tailEnd type="none" w="med" len="med"/>
                    </a:lnR>
                  </a:tcPr>
                </a:tc>
                <a:tc>
                  <a:txBody>
                    <a:bodyPr/>
                    <a:lstStyle/>
                    <a:p>
                      <a:pPr algn="ctr"/>
                      <a:r>
                        <a:rPr kumimoji="1" lang="ja-JP" altLang="en-US" sz="1200"/>
                        <a:t>男</a:t>
                      </a: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200" dirty="0"/>
                        <a:t>20</a:t>
                      </a:r>
                      <a:endParaRPr kumimoji="1" lang="ja-JP" altLang="en-US" sz="1200"/>
                    </a:p>
                  </a:txBody>
                  <a:tcPr/>
                </a:tc>
                <a:tc>
                  <a:txBody>
                    <a:bodyPr/>
                    <a:lstStyle/>
                    <a:p>
                      <a:pPr algn="ctr"/>
                      <a:r>
                        <a:rPr kumimoji="1" lang="en-US" altLang="ja-JP" sz="1200" dirty="0"/>
                        <a:t>182</a:t>
                      </a:r>
                      <a:endParaRPr kumimoji="1" lang="ja-JP" altLang="en-US" sz="1200"/>
                    </a:p>
                  </a:txBody>
                  <a:tcPr/>
                </a:tc>
                <a:tc>
                  <a:txBody>
                    <a:bodyPr/>
                    <a:lstStyle/>
                    <a:p>
                      <a:pPr algn="ctr"/>
                      <a:r>
                        <a:rPr kumimoji="1" lang="en-US" altLang="ja-JP" sz="1200" dirty="0"/>
                        <a:t>86</a:t>
                      </a:r>
                      <a:endParaRPr kumimoji="1" lang="ja-JP" altLang="en-US" sz="1200"/>
                    </a:p>
                  </a:txBody>
                  <a:tcPr/>
                </a:tc>
                <a:tc>
                  <a:txBody>
                    <a:bodyPr/>
                    <a:lstStyle/>
                    <a:p>
                      <a:pPr algn="ctr"/>
                      <a:r>
                        <a:rPr kumimoji="1" lang="en-US" altLang="ja-JP" sz="1200" dirty="0"/>
                        <a:t>34</a:t>
                      </a:r>
                      <a:endParaRPr kumimoji="1" lang="ja-JP" altLang="en-US" sz="1200"/>
                    </a:p>
                  </a:txBody>
                  <a:tcPr/>
                </a:tc>
                <a:extLst>
                  <a:ext uri="{0D108BD9-81ED-4DB2-BD59-A6C34878D82A}">
                    <a16:rowId xmlns:a16="http://schemas.microsoft.com/office/drawing/2014/main" val="376183236"/>
                  </a:ext>
                </a:extLst>
              </a:tr>
              <a:tr h="311745">
                <a:tc>
                  <a:txBody>
                    <a:bodyPr/>
                    <a:lstStyle/>
                    <a:p>
                      <a:pPr algn="ctr"/>
                      <a:r>
                        <a:rPr kumimoji="1" lang="en-US" altLang="ja-JP" sz="1200" dirty="0"/>
                        <a:t>B-001</a:t>
                      </a:r>
                      <a:endParaRPr kumimoji="1" lang="ja-JP" altLang="en-US" sz="1200"/>
                    </a:p>
                  </a:txBody>
                  <a:tcPr>
                    <a:lnR w="12700" cap="flat" cmpd="sng" algn="ctr">
                      <a:solidFill>
                        <a:schemeClr val="tx1"/>
                      </a:solidFill>
                      <a:prstDash val="solid"/>
                      <a:round/>
                      <a:headEnd type="none" w="med" len="med"/>
                      <a:tailEnd type="none" w="med" len="med"/>
                    </a:lnR>
                  </a:tcPr>
                </a:tc>
                <a:tc>
                  <a:txBody>
                    <a:bodyPr/>
                    <a:lstStyle/>
                    <a:p>
                      <a:pPr algn="ctr"/>
                      <a:r>
                        <a:rPr kumimoji="1" lang="ja-JP" altLang="en-US" sz="1200"/>
                        <a:t>女</a:t>
                      </a: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200" dirty="0"/>
                        <a:t>35</a:t>
                      </a:r>
                      <a:endParaRPr kumimoji="1" lang="ja-JP" altLang="en-US" sz="1200"/>
                    </a:p>
                  </a:txBody>
                  <a:tcPr/>
                </a:tc>
                <a:tc>
                  <a:txBody>
                    <a:bodyPr/>
                    <a:lstStyle/>
                    <a:p>
                      <a:pPr algn="ctr"/>
                      <a:r>
                        <a:rPr kumimoji="1" lang="en-US" altLang="ja-JP" sz="1200" dirty="0"/>
                        <a:t>150</a:t>
                      </a:r>
                      <a:endParaRPr kumimoji="1" lang="ja-JP" altLang="en-US" sz="1200"/>
                    </a:p>
                  </a:txBody>
                  <a:tcPr/>
                </a:tc>
                <a:tc>
                  <a:txBody>
                    <a:bodyPr/>
                    <a:lstStyle/>
                    <a:p>
                      <a:pPr algn="ctr"/>
                      <a:r>
                        <a:rPr kumimoji="1" lang="en-US" altLang="ja-JP" sz="1200" dirty="0"/>
                        <a:t>47</a:t>
                      </a:r>
                      <a:endParaRPr kumimoji="1" lang="ja-JP" altLang="en-US" sz="1200"/>
                    </a:p>
                  </a:txBody>
                  <a:tcPr/>
                </a:tc>
                <a:tc>
                  <a:txBody>
                    <a:bodyPr/>
                    <a:lstStyle/>
                    <a:p>
                      <a:pPr algn="ctr"/>
                      <a:r>
                        <a:rPr kumimoji="1" lang="en-US" altLang="ja-JP" sz="1200" dirty="0"/>
                        <a:t>92</a:t>
                      </a:r>
                      <a:endParaRPr kumimoji="1" lang="ja-JP" altLang="en-US" sz="1200"/>
                    </a:p>
                  </a:txBody>
                  <a:tcPr/>
                </a:tc>
                <a:extLst>
                  <a:ext uri="{0D108BD9-81ED-4DB2-BD59-A6C34878D82A}">
                    <a16:rowId xmlns:a16="http://schemas.microsoft.com/office/drawing/2014/main" val="1435086184"/>
                  </a:ext>
                </a:extLst>
              </a:tr>
              <a:tr h="311745">
                <a:tc>
                  <a:txBody>
                    <a:bodyPr/>
                    <a:lstStyle/>
                    <a:p>
                      <a:pPr algn="ctr"/>
                      <a:r>
                        <a:rPr kumimoji="1" lang="en-US" altLang="ja-JP" sz="1200" dirty="0"/>
                        <a:t>B-002</a:t>
                      </a:r>
                      <a:endParaRPr kumimoji="1" lang="ja-JP" altLang="en-US" sz="1200"/>
                    </a:p>
                  </a:txBody>
                  <a:tcPr>
                    <a:lnR w="12700" cap="flat" cmpd="sng" algn="ctr">
                      <a:solidFill>
                        <a:schemeClr val="tx1"/>
                      </a:solidFill>
                      <a:prstDash val="solid"/>
                      <a:round/>
                      <a:headEnd type="none" w="med" len="med"/>
                      <a:tailEnd type="none" w="med" len="med"/>
                    </a:lnR>
                  </a:tcPr>
                </a:tc>
                <a:tc>
                  <a:txBody>
                    <a:bodyPr/>
                    <a:lstStyle/>
                    <a:p>
                      <a:pPr algn="ctr"/>
                      <a:r>
                        <a:rPr kumimoji="1" lang="ja-JP" altLang="en-US" sz="1200"/>
                        <a:t>男</a:t>
                      </a: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200" dirty="0"/>
                        <a:t>32</a:t>
                      </a:r>
                      <a:endParaRPr kumimoji="1" lang="ja-JP" altLang="en-US" sz="1200"/>
                    </a:p>
                  </a:txBody>
                  <a:tcPr/>
                </a:tc>
                <a:tc>
                  <a:txBody>
                    <a:bodyPr/>
                    <a:lstStyle/>
                    <a:p>
                      <a:pPr algn="ctr"/>
                      <a:r>
                        <a:rPr kumimoji="1" lang="en-US" altLang="ja-JP" sz="1200" dirty="0"/>
                        <a:t>168</a:t>
                      </a:r>
                      <a:endParaRPr kumimoji="1" lang="ja-JP" altLang="en-US" sz="1200"/>
                    </a:p>
                  </a:txBody>
                  <a:tcPr/>
                </a:tc>
                <a:tc>
                  <a:txBody>
                    <a:bodyPr/>
                    <a:lstStyle/>
                    <a:p>
                      <a:pPr algn="ctr"/>
                      <a:r>
                        <a:rPr kumimoji="1" lang="en-US" altLang="ja-JP" sz="1200" dirty="0"/>
                        <a:t>60</a:t>
                      </a:r>
                      <a:endParaRPr kumimoji="1" lang="ja-JP" altLang="en-US" sz="1200"/>
                    </a:p>
                  </a:txBody>
                  <a:tcPr/>
                </a:tc>
                <a:tc>
                  <a:txBody>
                    <a:bodyPr/>
                    <a:lstStyle/>
                    <a:p>
                      <a:pPr algn="ctr"/>
                      <a:r>
                        <a:rPr kumimoji="1" lang="en-US" altLang="ja-JP" sz="1200" dirty="0"/>
                        <a:t>70</a:t>
                      </a:r>
                      <a:endParaRPr kumimoji="1" lang="ja-JP" altLang="en-US" sz="1200"/>
                    </a:p>
                  </a:txBody>
                  <a:tcPr/>
                </a:tc>
                <a:extLst>
                  <a:ext uri="{0D108BD9-81ED-4DB2-BD59-A6C34878D82A}">
                    <a16:rowId xmlns:a16="http://schemas.microsoft.com/office/drawing/2014/main" val="28047479"/>
                  </a:ext>
                </a:extLst>
              </a:tr>
            </a:tbl>
          </a:graphicData>
        </a:graphic>
      </p:graphicFrame>
      <p:sp>
        <p:nvSpPr>
          <p:cNvPr id="19" name="正方形/長方形 18">
            <a:extLst>
              <a:ext uri="{FF2B5EF4-FFF2-40B4-BE49-F238E27FC236}">
                <a16:creationId xmlns:a16="http://schemas.microsoft.com/office/drawing/2014/main" id="{04F392B5-5C53-DA44-8152-08DFF92B506E}"/>
              </a:ext>
            </a:extLst>
          </p:cNvPr>
          <p:cNvSpPr/>
          <p:nvPr/>
        </p:nvSpPr>
        <p:spPr>
          <a:xfrm>
            <a:off x="421971" y="1608043"/>
            <a:ext cx="2480166" cy="338554"/>
          </a:xfrm>
          <a:prstGeom prst="rect">
            <a:avLst/>
          </a:prstGeom>
        </p:spPr>
        <p:txBody>
          <a:bodyPr wrap="none">
            <a:spAutoFit/>
          </a:bodyPr>
          <a:lstStyle/>
          <a:p>
            <a:r>
              <a:rPr lang="en-US" altLang="ja-JP" sz="1600" b="1" dirty="0">
                <a:latin typeface="Segoe UI Symbol" panose="020B0502040204020203" pitchFamily="34" charset="0"/>
              </a:rPr>
              <a:t>##</a:t>
            </a:r>
            <a:r>
              <a:rPr lang="ja-JP" altLang="en-US" sz="1600" b="1">
                <a:latin typeface="Segoe UI Symbol" panose="020B0502040204020203" pitchFamily="34" charset="0"/>
              </a:rPr>
              <a:t>データフレームの形式</a:t>
            </a:r>
            <a:endParaRPr lang="en-US" altLang="ja-JP" sz="1600" b="1" dirty="0">
              <a:latin typeface="Segoe UI Symbol" panose="020B0502040204020203" pitchFamily="34" charset="0"/>
              <a:ea typeface="Segoe UI Symbol" panose="020B0502040204020203" pitchFamily="34" charset="0"/>
            </a:endParaRPr>
          </a:p>
        </p:txBody>
      </p:sp>
      <p:sp>
        <p:nvSpPr>
          <p:cNvPr id="20" name="テキスト ボックス 19">
            <a:extLst>
              <a:ext uri="{FF2B5EF4-FFF2-40B4-BE49-F238E27FC236}">
                <a16:creationId xmlns:a16="http://schemas.microsoft.com/office/drawing/2014/main" id="{07E8DA5A-09D8-D44F-BBAC-AB5470AE4E1F}"/>
              </a:ext>
            </a:extLst>
          </p:cNvPr>
          <p:cNvSpPr txBox="1"/>
          <p:nvPr/>
        </p:nvSpPr>
        <p:spPr>
          <a:xfrm>
            <a:off x="1185460" y="6381339"/>
            <a:ext cx="1082348" cy="307777"/>
          </a:xfrm>
          <a:prstGeom prst="rect">
            <a:avLst/>
          </a:prstGeom>
          <a:solidFill>
            <a:srgbClr val="C00000"/>
          </a:solidFill>
        </p:spPr>
        <p:txBody>
          <a:bodyPr wrap="none" rtlCol="0">
            <a:spAutoFit/>
          </a:bodyPr>
          <a:lstStyle/>
          <a:p>
            <a:r>
              <a:rPr kumimoji="1" lang="ja-JP" altLang="en-US" sz="1400" b="1">
                <a:solidFill>
                  <a:schemeClr val="bg1"/>
                </a:solidFill>
              </a:rPr>
              <a:t>区切り文字</a:t>
            </a:r>
          </a:p>
        </p:txBody>
      </p:sp>
      <p:sp>
        <p:nvSpPr>
          <p:cNvPr id="21" name="テキスト ボックス 20">
            <a:extLst>
              <a:ext uri="{FF2B5EF4-FFF2-40B4-BE49-F238E27FC236}">
                <a16:creationId xmlns:a16="http://schemas.microsoft.com/office/drawing/2014/main" id="{FB1F0811-18B4-9C42-8C39-17CF6B3C7591}"/>
              </a:ext>
            </a:extLst>
          </p:cNvPr>
          <p:cNvSpPr txBox="1"/>
          <p:nvPr/>
        </p:nvSpPr>
        <p:spPr>
          <a:xfrm>
            <a:off x="2335034" y="6381339"/>
            <a:ext cx="2339102" cy="307777"/>
          </a:xfrm>
          <a:prstGeom prst="rect">
            <a:avLst/>
          </a:prstGeom>
          <a:solidFill>
            <a:srgbClr val="0070C0"/>
          </a:solidFill>
        </p:spPr>
        <p:txBody>
          <a:bodyPr wrap="none" rtlCol="0">
            <a:spAutoFit/>
          </a:bodyPr>
          <a:lstStyle/>
          <a:p>
            <a:r>
              <a:rPr kumimoji="1" lang="ja-JP" altLang="en-US" sz="1400" b="1">
                <a:solidFill>
                  <a:schemeClr val="bg1"/>
                </a:solidFill>
              </a:rPr>
              <a:t>ヘッダー行があるかどうか</a:t>
            </a:r>
          </a:p>
        </p:txBody>
      </p:sp>
      <p:cxnSp>
        <p:nvCxnSpPr>
          <p:cNvPr id="22" name="直線コネクタ 21">
            <a:extLst>
              <a:ext uri="{FF2B5EF4-FFF2-40B4-BE49-F238E27FC236}">
                <a16:creationId xmlns:a16="http://schemas.microsoft.com/office/drawing/2014/main" id="{960F9A18-B69D-604E-9320-97521CAD8CBA}"/>
              </a:ext>
            </a:extLst>
          </p:cNvPr>
          <p:cNvCxnSpPr>
            <a:cxnSpLocks/>
            <a:stCxn id="20" idx="0"/>
          </p:cNvCxnSpPr>
          <p:nvPr/>
        </p:nvCxnSpPr>
        <p:spPr>
          <a:xfrm flipV="1">
            <a:off x="1726634" y="5858119"/>
            <a:ext cx="1426405" cy="5232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75CB0C6E-B0A1-F741-8EBB-0C3FF462C418}"/>
              </a:ext>
            </a:extLst>
          </p:cNvPr>
          <p:cNvCxnSpPr>
            <a:cxnSpLocks/>
            <a:stCxn id="21" idx="0"/>
          </p:cNvCxnSpPr>
          <p:nvPr/>
        </p:nvCxnSpPr>
        <p:spPr>
          <a:xfrm flipV="1">
            <a:off x="3504585" y="5858119"/>
            <a:ext cx="472428" cy="52322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0314E63-0236-0E4D-AB09-9510F113ECF8}"/>
              </a:ext>
            </a:extLst>
          </p:cNvPr>
          <p:cNvCxnSpPr>
            <a:cxnSpLocks/>
          </p:cNvCxnSpPr>
          <p:nvPr/>
        </p:nvCxnSpPr>
        <p:spPr>
          <a:xfrm flipV="1">
            <a:off x="779465" y="5860998"/>
            <a:ext cx="1588712" cy="277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37712946-112E-1641-9EAB-49FF092E103F}"/>
              </a:ext>
            </a:extLst>
          </p:cNvPr>
          <p:cNvSpPr txBox="1"/>
          <p:nvPr/>
        </p:nvSpPr>
        <p:spPr>
          <a:xfrm>
            <a:off x="34492" y="5960399"/>
            <a:ext cx="1125916" cy="523220"/>
          </a:xfrm>
          <a:prstGeom prst="rect">
            <a:avLst/>
          </a:prstGeom>
          <a:solidFill>
            <a:schemeClr val="tx1"/>
          </a:solidFill>
        </p:spPr>
        <p:txBody>
          <a:bodyPr wrap="square" rtlCol="0">
            <a:spAutoFit/>
          </a:bodyPr>
          <a:lstStyle/>
          <a:p>
            <a:r>
              <a:rPr kumimoji="1" lang="ja-JP" altLang="en-US" sz="1400" b="1">
                <a:solidFill>
                  <a:schemeClr val="bg1"/>
                </a:solidFill>
              </a:rPr>
              <a:t>ファイル名</a:t>
            </a:r>
            <a:endParaRPr kumimoji="1" lang="en-US" altLang="ja-JP" sz="1400" b="1" dirty="0">
              <a:solidFill>
                <a:schemeClr val="bg1"/>
              </a:solidFill>
            </a:endParaRPr>
          </a:p>
          <a:p>
            <a:r>
              <a:rPr lang="en-US" altLang="ja-JP" sz="1400" b="1" dirty="0">
                <a:solidFill>
                  <a:schemeClr val="bg1"/>
                </a:solidFill>
                <a:latin typeface="Meiryo" panose="020B0604030504040204" pitchFamily="34" charset="-128"/>
                <a:ea typeface="Meiryo" panose="020B0604030504040204" pitchFamily="34" charset="-128"/>
              </a:rPr>
              <a:t>URL</a:t>
            </a:r>
            <a:r>
              <a:rPr lang="ja-JP" altLang="en-US" sz="1400" b="1">
                <a:solidFill>
                  <a:schemeClr val="bg1"/>
                </a:solidFill>
              </a:rPr>
              <a:t>でも可</a:t>
            </a:r>
            <a:endParaRPr kumimoji="1" lang="ja-JP" altLang="en-US" sz="1400" b="1">
              <a:solidFill>
                <a:schemeClr val="bg1"/>
              </a:solidFill>
            </a:endParaRPr>
          </a:p>
        </p:txBody>
      </p:sp>
    </p:spTree>
    <p:extLst>
      <p:ext uri="{BB962C8B-B14F-4D97-AF65-F5344CB8AC3E}">
        <p14:creationId xmlns:p14="http://schemas.microsoft.com/office/powerpoint/2010/main" val="543446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F3E37-65CC-4940-801A-4A9CE322BA2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プログラミングの基礎知識</a:t>
            </a:r>
          </a:p>
        </p:txBody>
      </p:sp>
      <p:sp>
        <p:nvSpPr>
          <p:cNvPr id="3" name="コンテンツ プレースホルダー 2">
            <a:extLst>
              <a:ext uri="{FF2B5EF4-FFF2-40B4-BE49-F238E27FC236}">
                <a16:creationId xmlns:a16="http://schemas.microsoft.com/office/drawing/2014/main" id="{FE0FFE78-EE17-8B44-B523-CC3A6630F0F5}"/>
              </a:ext>
            </a:extLst>
          </p:cNvPr>
          <p:cNvSpPr>
            <a:spLocks noGrp="1"/>
          </p:cNvSpPr>
          <p:nvPr>
            <p:ph idx="1"/>
          </p:nvPr>
        </p:nvSpPr>
        <p:spPr>
          <a:xfrm>
            <a:off x="628650" y="1110499"/>
            <a:ext cx="7886700" cy="466638"/>
          </a:xfrm>
        </p:spPr>
        <p:txBody>
          <a:bodyPr>
            <a:normAutofit lnSpcReduction="10000"/>
          </a:bodyPr>
          <a:lstStyle/>
          <a:p>
            <a:pPr marL="0" indent="0">
              <a:buNone/>
            </a:pPr>
            <a:r>
              <a:rPr kumimoji="1" lang="ja-JP" altLang="en-US" b="1"/>
              <a:t>条件分岐</a:t>
            </a:r>
          </a:p>
        </p:txBody>
      </p:sp>
      <p:sp>
        <p:nvSpPr>
          <p:cNvPr id="4" name="テキスト ボックス 3">
            <a:extLst>
              <a:ext uri="{FF2B5EF4-FFF2-40B4-BE49-F238E27FC236}">
                <a16:creationId xmlns:a16="http://schemas.microsoft.com/office/drawing/2014/main" id="{F30BEC98-FD5A-1A48-9AF4-86668168FAF4}"/>
              </a:ext>
            </a:extLst>
          </p:cNvPr>
          <p:cNvSpPr txBox="1"/>
          <p:nvPr/>
        </p:nvSpPr>
        <p:spPr>
          <a:xfrm>
            <a:off x="2341294" y="1053917"/>
            <a:ext cx="453970" cy="523220"/>
          </a:xfrm>
          <a:prstGeom prst="rect">
            <a:avLst/>
          </a:prstGeom>
          <a:noFill/>
        </p:spPr>
        <p:txBody>
          <a:bodyPr wrap="none" rtlCol="0">
            <a:spAutoFit/>
          </a:bodyPr>
          <a:lstStyle/>
          <a:p>
            <a:r>
              <a:rPr kumimoji="1" lang="en-US" altLang="ja-JP" sz="2800" b="1" dirty="0">
                <a:solidFill>
                  <a:srgbClr val="0070C0"/>
                </a:solidFill>
                <a:latin typeface="Meiryo" panose="020B0604030504040204" pitchFamily="34" charset="-128"/>
                <a:ea typeface="Meiryo" panose="020B0604030504040204" pitchFamily="34" charset="-128"/>
              </a:rPr>
              <a:t>R</a:t>
            </a:r>
            <a:endParaRPr kumimoji="1" lang="ja-JP" altLang="en-US" sz="2800" b="1">
              <a:solidFill>
                <a:srgbClr val="0070C0"/>
              </a:solidFill>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04F392B5-5C53-DA44-8152-08DFF92B506E}"/>
              </a:ext>
            </a:extLst>
          </p:cNvPr>
          <p:cNvSpPr/>
          <p:nvPr/>
        </p:nvSpPr>
        <p:spPr>
          <a:xfrm>
            <a:off x="628650" y="1769731"/>
            <a:ext cx="3317048" cy="4524315"/>
          </a:xfrm>
          <a:prstGeom prst="rect">
            <a:avLst/>
          </a:prstGeom>
        </p:spPr>
        <p:txBody>
          <a:bodyPr wrap="square">
            <a:spAutoFit/>
          </a:bodyPr>
          <a:lstStyle/>
          <a:p>
            <a:r>
              <a:rPr lang="en-US" altLang="ja-JP" sz="1600" b="1" dirty="0">
                <a:latin typeface="Segoe UI Symbol" panose="020B0502040204020203" pitchFamily="34" charset="0"/>
                <a:ea typeface="Segoe UI Symbol" panose="020B0502040204020203" pitchFamily="34" charset="0"/>
              </a:rPr>
              <a:t>##</a:t>
            </a:r>
            <a:r>
              <a:rPr lang="ja-JP" altLang="en-US" sz="1600" b="1">
                <a:latin typeface="Segoe UI Symbol" panose="020B0502040204020203" pitchFamily="34" charset="0"/>
              </a:rPr>
              <a:t>条件分岐</a:t>
            </a:r>
            <a:endParaRPr lang="en-US" altLang="ja-JP" sz="1600" b="1"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#if else</a:t>
            </a:r>
            <a:r>
              <a:rPr lang="ja-JP" altLang="en-US" sz="1600">
                <a:latin typeface="Segoe UI Symbol" panose="020B0502040204020203" pitchFamily="34" charset="0"/>
                <a:ea typeface="Meiryo" panose="020B0604030504040204" pitchFamily="34" charset="-128"/>
              </a:rPr>
              <a:t>を用いた条件分岐</a:t>
            </a:r>
            <a:r>
              <a:rPr lang="en-US" altLang="ja-JP" sz="1600" dirty="0">
                <a:latin typeface="Segoe UI Symbol" panose="020B0502040204020203" pitchFamily="34" charset="0"/>
                <a:ea typeface="Segoe UI Symbol" panose="020B0502040204020203" pitchFamily="34" charset="0"/>
              </a:rPr>
              <a:t>①</a:t>
            </a:r>
          </a:p>
          <a:p>
            <a:r>
              <a:rPr lang="en-US" altLang="ja-JP" sz="1600" dirty="0">
                <a:latin typeface="Segoe UI Symbol" panose="020B0502040204020203" pitchFamily="34" charset="0"/>
                <a:ea typeface="Segoe UI Symbol" panose="020B0502040204020203" pitchFamily="34" charset="0"/>
              </a:rPr>
              <a:t>a &lt;- 3</a:t>
            </a:r>
          </a:p>
          <a:p>
            <a:r>
              <a:rPr lang="en-US" altLang="ja-JP" sz="1600" dirty="0">
                <a:latin typeface="Segoe UI Symbol" panose="020B0502040204020203" pitchFamily="34" charset="0"/>
                <a:ea typeface="Segoe UI Symbol" panose="020B0502040204020203" pitchFamily="34" charset="0"/>
              </a:rPr>
              <a:t>if (a &lt; 0){</a:t>
            </a:r>
          </a:p>
          <a:p>
            <a:r>
              <a:rPr lang="en-US" altLang="ja-JP" sz="1600" dirty="0">
                <a:latin typeface="Segoe UI Symbol" panose="020B0502040204020203" pitchFamily="34" charset="0"/>
                <a:ea typeface="Segoe UI Symbol" panose="020B0502040204020203" pitchFamily="34" charset="0"/>
              </a:rPr>
              <a:t>    print("a</a:t>
            </a:r>
            <a:r>
              <a:rPr lang="ja-JP" altLang="en-US" sz="1600">
                <a:latin typeface="Segoe UI Symbol" panose="020B0502040204020203" pitchFamily="34" charset="0"/>
                <a:ea typeface="Meiryo" panose="020B0604030504040204" pitchFamily="34" charset="-128"/>
              </a:rPr>
              <a:t>は負</a:t>
            </a:r>
            <a:r>
              <a:rPr lang="en-US" altLang="ja-JP" sz="1600" dirty="0">
                <a:latin typeface="Segoe UI Symbol" panose="020B0502040204020203" pitchFamily="34" charset="0"/>
                <a:ea typeface="Segoe UI Symbol" panose="020B0502040204020203" pitchFamily="34" charset="0"/>
              </a:rPr>
              <a:t>")</a:t>
            </a:r>
          </a:p>
          <a:p>
            <a:r>
              <a:rPr lang="en-US" altLang="ja-JP" sz="1600" dirty="0">
                <a:latin typeface="Segoe UI Symbol" panose="020B0502040204020203" pitchFamily="34" charset="0"/>
                <a:ea typeface="Segoe UI Symbol" panose="020B0502040204020203" pitchFamily="34" charset="0"/>
              </a:rPr>
              <a:t>} else {</a:t>
            </a:r>
          </a:p>
          <a:p>
            <a:r>
              <a:rPr lang="en-US" altLang="ja-JP" sz="1600" dirty="0">
                <a:latin typeface="Segoe UI Symbol" panose="020B0502040204020203" pitchFamily="34" charset="0"/>
                <a:ea typeface="Segoe UI Symbol" panose="020B0502040204020203" pitchFamily="34" charset="0"/>
              </a:rPr>
              <a:t>    print("a</a:t>
            </a:r>
            <a:r>
              <a:rPr lang="ja-JP" altLang="en-US" sz="1600">
                <a:latin typeface="Segoe UI Symbol" panose="020B0502040204020203" pitchFamily="34" charset="0"/>
                <a:ea typeface="Meiryo" panose="020B0604030504040204" pitchFamily="34" charset="-128"/>
              </a:rPr>
              <a:t>は非負</a:t>
            </a:r>
            <a:r>
              <a:rPr lang="en-US" altLang="ja-JP" sz="1600" dirty="0">
                <a:latin typeface="Segoe UI Symbol" panose="020B0502040204020203" pitchFamily="34" charset="0"/>
                <a:ea typeface="Segoe UI Symbol" panose="020B0502040204020203" pitchFamily="34" charset="0"/>
              </a:rPr>
              <a:t>")</a:t>
            </a:r>
          </a:p>
          <a:p>
            <a:r>
              <a:rPr lang="en-US" altLang="ja-JP" sz="1600" dirty="0">
                <a:latin typeface="Segoe UI Symbol" panose="020B0502040204020203" pitchFamily="34" charset="0"/>
                <a:ea typeface="Segoe UI Symbol" panose="020B0502040204020203" pitchFamily="34" charset="0"/>
              </a:rPr>
              <a:t>}</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#if else</a:t>
            </a:r>
            <a:r>
              <a:rPr lang="ja-JP" altLang="en-US" sz="1600">
                <a:latin typeface="Segoe UI Symbol" panose="020B0502040204020203" pitchFamily="34" charset="0"/>
                <a:ea typeface="Meiryo" panose="020B0604030504040204" pitchFamily="34" charset="-128"/>
              </a:rPr>
              <a:t>を用いた条件分岐②</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b &lt;- "cancer"</a:t>
            </a:r>
          </a:p>
          <a:p>
            <a:r>
              <a:rPr lang="en-US" altLang="ja-JP" sz="1600" dirty="0">
                <a:latin typeface="Segoe UI Symbol" panose="020B0502040204020203" pitchFamily="34" charset="0"/>
                <a:ea typeface="Segoe UI Symbol" panose="020B0502040204020203" pitchFamily="34" charset="0"/>
              </a:rPr>
              <a:t>p &lt;- 1</a:t>
            </a:r>
          </a:p>
          <a:p>
            <a:r>
              <a:rPr lang="en-US" altLang="ja-JP" sz="1600" dirty="0">
                <a:latin typeface="Segoe UI Symbol" panose="020B0502040204020203" pitchFamily="34" charset="0"/>
                <a:ea typeface="Segoe UI Symbol" panose="020B0502040204020203" pitchFamily="34" charset="0"/>
              </a:rPr>
              <a:t>if (b == "cancer"){</a:t>
            </a:r>
          </a:p>
          <a:p>
            <a:r>
              <a:rPr lang="en-US" altLang="ja-JP" sz="1600" dirty="0">
                <a:latin typeface="Segoe UI Symbol" panose="020B0502040204020203" pitchFamily="34" charset="0"/>
                <a:ea typeface="Segoe UI Symbol" panose="020B0502040204020203" pitchFamily="34" charset="0"/>
              </a:rPr>
              <a:t>    p &lt;- p + 1</a:t>
            </a:r>
          </a:p>
          <a:p>
            <a:r>
              <a:rPr lang="en-US" altLang="ja-JP" sz="1600" dirty="0">
                <a:latin typeface="Segoe UI Symbol" panose="020B0502040204020203" pitchFamily="34" charset="0"/>
                <a:ea typeface="Segoe UI Symbol" panose="020B0502040204020203" pitchFamily="34" charset="0"/>
              </a:rPr>
              <a:t>} else {</a:t>
            </a:r>
          </a:p>
          <a:p>
            <a:r>
              <a:rPr lang="en-US" altLang="ja-JP" sz="1600" dirty="0">
                <a:latin typeface="Segoe UI Symbol" panose="020B0502040204020203" pitchFamily="34" charset="0"/>
                <a:ea typeface="Segoe UI Symbol" panose="020B0502040204020203" pitchFamily="34" charset="0"/>
              </a:rPr>
              <a:t>    p &lt;- p - 1</a:t>
            </a:r>
          </a:p>
          <a:p>
            <a:r>
              <a:rPr lang="en-US" altLang="ja-JP" sz="1600" dirty="0">
                <a:latin typeface="Segoe UI Symbol" panose="020B0502040204020203" pitchFamily="34" charset="0"/>
                <a:ea typeface="Segoe UI Symbol" panose="020B0502040204020203" pitchFamily="34" charset="0"/>
              </a:rPr>
              <a:t>}</a:t>
            </a:r>
          </a:p>
          <a:p>
            <a:r>
              <a:rPr lang="en-US" altLang="ja-JP" sz="1600" dirty="0">
                <a:latin typeface="Segoe UI Symbol" panose="020B0502040204020203" pitchFamily="34" charset="0"/>
                <a:ea typeface="Segoe UI Symbol" panose="020B0502040204020203" pitchFamily="34" charset="0"/>
              </a:rPr>
              <a:t>p	#p</a:t>
            </a:r>
            <a:r>
              <a:rPr lang="ja-JP" altLang="en-US" sz="1600">
                <a:latin typeface="Segoe UI Symbol" panose="020B0502040204020203" pitchFamily="34" charset="0"/>
                <a:ea typeface="Meiryo" panose="020B0604030504040204" pitchFamily="34" charset="-128"/>
              </a:rPr>
              <a:t>が</a:t>
            </a:r>
            <a:r>
              <a:rPr lang="en-US" altLang="ja-JP" sz="1600" dirty="0">
                <a:latin typeface="Segoe UI Symbol" panose="020B0502040204020203" pitchFamily="34" charset="0"/>
                <a:ea typeface="Segoe UI Symbol" panose="020B0502040204020203" pitchFamily="34" charset="0"/>
              </a:rPr>
              <a:t>2</a:t>
            </a:r>
            <a:r>
              <a:rPr lang="ja-JP" altLang="en-US" sz="1600">
                <a:latin typeface="Segoe UI Symbol" panose="020B0502040204020203" pitchFamily="34" charset="0"/>
                <a:ea typeface="Meiryo" panose="020B0604030504040204" pitchFamily="34" charset="-128"/>
              </a:rPr>
              <a:t>になる</a:t>
            </a:r>
            <a:endParaRPr lang="en-US" altLang="ja-JP" sz="1600" dirty="0">
              <a:latin typeface="Segoe UI Symbol" panose="020B0502040204020203" pitchFamily="34" charset="0"/>
              <a:ea typeface="Segoe UI Symbol" panose="020B0502040204020203" pitchFamily="34" charset="0"/>
            </a:endParaRPr>
          </a:p>
        </p:txBody>
      </p:sp>
      <p:sp>
        <p:nvSpPr>
          <p:cNvPr id="14" name="正方形/長方形 13">
            <a:extLst>
              <a:ext uri="{FF2B5EF4-FFF2-40B4-BE49-F238E27FC236}">
                <a16:creationId xmlns:a16="http://schemas.microsoft.com/office/drawing/2014/main" id="{40292A46-B225-CC49-B4AE-929BD6E420F7}"/>
              </a:ext>
            </a:extLst>
          </p:cNvPr>
          <p:cNvSpPr/>
          <p:nvPr/>
        </p:nvSpPr>
        <p:spPr>
          <a:xfrm>
            <a:off x="4916909" y="4333634"/>
            <a:ext cx="3661957" cy="1569660"/>
          </a:xfrm>
          <a:prstGeom prst="rect">
            <a:avLst/>
          </a:prstGeom>
        </p:spPr>
        <p:txBody>
          <a:bodyPr wrap="square">
            <a:spAutoFit/>
          </a:bodyPr>
          <a:lstStyle/>
          <a:p>
            <a:r>
              <a:rPr lang="en-US" altLang="ja-JP" sz="1600" b="1" dirty="0">
                <a:latin typeface="Segoe UI Symbol" panose="020B0502040204020203" pitchFamily="34" charset="0"/>
                <a:ea typeface="Segoe UI Symbol" panose="020B0502040204020203" pitchFamily="34" charset="0"/>
              </a:rPr>
              <a:t>#</a:t>
            </a:r>
            <a:r>
              <a:rPr lang="ja-JP" altLang="en-US" sz="1600" b="1">
                <a:latin typeface="+mn-ea"/>
              </a:rPr>
              <a:t>条件を用いたデータフレームの操作</a:t>
            </a:r>
            <a:endParaRPr lang="en-US" altLang="ja-JP" sz="1600" b="1" dirty="0">
              <a:latin typeface="+mn-ea"/>
            </a:endParaRPr>
          </a:p>
          <a:p>
            <a:r>
              <a:rPr lang="en-US" altLang="ja-JP" sz="1600" dirty="0">
                <a:latin typeface="Segoe UI Symbol" panose="020B0502040204020203" pitchFamily="34" charset="0"/>
                <a:ea typeface="Segoe UI Symbol" panose="020B0502040204020203" pitchFamily="34" charset="0"/>
              </a:rPr>
              <a:t>#</a:t>
            </a:r>
            <a:r>
              <a:rPr lang="en-US" altLang="ja-JP" sz="1600" dirty="0" err="1">
                <a:latin typeface="Segoe UI Symbol" panose="020B0502040204020203" pitchFamily="34" charset="0"/>
                <a:ea typeface="Segoe UI Symbol" panose="020B0502040204020203" pitchFamily="34" charset="0"/>
              </a:rPr>
              <a:t>new_a</a:t>
            </a:r>
            <a:r>
              <a:rPr lang="ja-JP" altLang="en-US" sz="1600">
                <a:latin typeface="Segoe UI Symbol" panose="020B0502040204020203" pitchFamily="34" charset="0"/>
                <a:ea typeface="Meiryo" panose="020B0604030504040204" pitchFamily="34" charset="-128"/>
              </a:rPr>
              <a:t>が</a:t>
            </a:r>
            <a:r>
              <a:rPr lang="en-US" altLang="ja-JP" sz="1600" dirty="0">
                <a:latin typeface="Segoe UI Symbol" panose="020B0502040204020203" pitchFamily="34" charset="0"/>
                <a:ea typeface="Segoe UI Symbol" panose="020B0502040204020203" pitchFamily="34" charset="0"/>
              </a:rPr>
              <a:t>3</a:t>
            </a:r>
            <a:r>
              <a:rPr lang="ja-JP" altLang="en-US" sz="1600">
                <a:latin typeface="Meiryo" panose="020B0604030504040204" pitchFamily="34" charset="-128"/>
                <a:ea typeface="Meiryo" panose="020B0604030504040204" pitchFamily="34" charset="-128"/>
              </a:rPr>
              <a:t>以上の行を取り出し</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df[</a:t>
            </a:r>
            <a:r>
              <a:rPr lang="en-US" altLang="ja-JP" sz="1600" dirty="0" err="1">
                <a:latin typeface="Segoe UI Symbol" panose="020B0502040204020203" pitchFamily="34" charset="0"/>
                <a:ea typeface="Segoe UI Symbol" panose="020B0502040204020203" pitchFamily="34" charset="0"/>
              </a:rPr>
              <a:t>df$new_a</a:t>
            </a:r>
            <a:r>
              <a:rPr lang="en-US" altLang="ja-JP" sz="1600" dirty="0">
                <a:latin typeface="Segoe UI Symbol" panose="020B0502040204020203" pitchFamily="34" charset="0"/>
                <a:ea typeface="Segoe UI Symbol" panose="020B0502040204020203" pitchFamily="34" charset="0"/>
              </a:rPr>
              <a:t> &gt;= 3,]</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en-US" altLang="ja-JP" sz="1600" dirty="0" err="1">
                <a:latin typeface="Segoe UI Symbol" panose="020B0502040204020203" pitchFamily="34" charset="0"/>
                <a:ea typeface="Segoe UI Symbol" panose="020B0502040204020203" pitchFamily="34" charset="0"/>
              </a:rPr>
              <a:t>new_b</a:t>
            </a:r>
            <a:r>
              <a:rPr lang="ja-JP" altLang="en-US" sz="1600">
                <a:latin typeface="+mj-ea"/>
                <a:ea typeface="+mj-ea"/>
              </a:rPr>
              <a:t>が</a:t>
            </a:r>
            <a:r>
              <a:rPr lang="en-US" altLang="ja-JP" sz="1600" dirty="0">
                <a:latin typeface="Segoe UI Symbol" panose="020B0502040204020203" pitchFamily="34" charset="0"/>
                <a:ea typeface="Segoe UI Symbol" panose="020B0502040204020203" pitchFamily="34" charset="0"/>
              </a:rPr>
              <a:t>B</a:t>
            </a:r>
            <a:r>
              <a:rPr lang="ja-JP" altLang="en-US" sz="1600">
                <a:latin typeface="Meiryo" panose="020B0604030504040204" pitchFamily="34" charset="-128"/>
                <a:ea typeface="Meiryo" panose="020B0604030504040204" pitchFamily="34" charset="-128"/>
              </a:rPr>
              <a:t>の行を取り出し</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df[</a:t>
            </a:r>
            <a:r>
              <a:rPr lang="en-US" altLang="ja-JP" sz="1600" dirty="0" err="1">
                <a:latin typeface="Segoe UI Symbol" panose="020B0502040204020203" pitchFamily="34" charset="0"/>
                <a:ea typeface="Segoe UI Symbol" panose="020B0502040204020203" pitchFamily="34" charset="0"/>
              </a:rPr>
              <a:t>df$new_b</a:t>
            </a:r>
            <a:r>
              <a:rPr lang="en-US" altLang="ja-JP" sz="1600" dirty="0">
                <a:latin typeface="Segoe UI Symbol" panose="020B0502040204020203" pitchFamily="34" charset="0"/>
                <a:ea typeface="Segoe UI Symbol" panose="020B0502040204020203" pitchFamily="34" charset="0"/>
              </a:rPr>
              <a:t>=="B",]</a:t>
            </a:r>
          </a:p>
        </p:txBody>
      </p:sp>
      <p:graphicFrame>
        <p:nvGraphicFramePr>
          <p:cNvPr id="8" name="表 8">
            <a:extLst>
              <a:ext uri="{FF2B5EF4-FFF2-40B4-BE49-F238E27FC236}">
                <a16:creationId xmlns:a16="http://schemas.microsoft.com/office/drawing/2014/main" id="{F9F10E6D-9A39-AB42-BF4D-40A3957DF04E}"/>
              </a:ext>
            </a:extLst>
          </p:cNvPr>
          <p:cNvGraphicFramePr>
            <a:graphicFrameLocks noGrp="1"/>
          </p:cNvGraphicFramePr>
          <p:nvPr>
            <p:extLst>
              <p:ext uri="{D42A27DB-BD31-4B8C-83A1-F6EECF244321}">
                <p14:modId xmlns:p14="http://schemas.microsoft.com/office/powerpoint/2010/main" val="1317859303"/>
              </p:ext>
            </p:extLst>
          </p:nvPr>
        </p:nvGraphicFramePr>
        <p:xfrm>
          <a:off x="4916909" y="1652802"/>
          <a:ext cx="3250504" cy="2249128"/>
        </p:xfrm>
        <a:graphic>
          <a:graphicData uri="http://schemas.openxmlformats.org/drawingml/2006/table">
            <a:tbl>
              <a:tblPr firstRow="1" bandRow="1">
                <a:tableStyleId>{2D5ABB26-0587-4C30-8999-92F81FD0307C}</a:tableStyleId>
              </a:tblPr>
              <a:tblGrid>
                <a:gridCol w="812626">
                  <a:extLst>
                    <a:ext uri="{9D8B030D-6E8A-4147-A177-3AD203B41FA5}">
                      <a16:colId xmlns:a16="http://schemas.microsoft.com/office/drawing/2014/main" val="2871540731"/>
                    </a:ext>
                  </a:extLst>
                </a:gridCol>
                <a:gridCol w="812626">
                  <a:extLst>
                    <a:ext uri="{9D8B030D-6E8A-4147-A177-3AD203B41FA5}">
                      <a16:colId xmlns:a16="http://schemas.microsoft.com/office/drawing/2014/main" val="1909948260"/>
                    </a:ext>
                  </a:extLst>
                </a:gridCol>
                <a:gridCol w="812626">
                  <a:extLst>
                    <a:ext uri="{9D8B030D-6E8A-4147-A177-3AD203B41FA5}">
                      <a16:colId xmlns:a16="http://schemas.microsoft.com/office/drawing/2014/main" val="1925425858"/>
                    </a:ext>
                  </a:extLst>
                </a:gridCol>
                <a:gridCol w="812626">
                  <a:extLst>
                    <a:ext uri="{9D8B030D-6E8A-4147-A177-3AD203B41FA5}">
                      <a16:colId xmlns:a16="http://schemas.microsoft.com/office/drawing/2014/main" val="3871247115"/>
                    </a:ext>
                  </a:extLst>
                </a:gridCol>
              </a:tblGrid>
              <a:tr h="321304">
                <a:tc>
                  <a:txBody>
                    <a:bodyPr/>
                    <a:lstStyle/>
                    <a:p>
                      <a:pPr algn="ct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1400" dirty="0" err="1">
                          <a:latin typeface="Segoe UI Symbol" panose="020B0502040204020203" pitchFamily="34" charset="0"/>
                          <a:ea typeface="Segoe UI Symbol" panose="020B0502040204020203" pitchFamily="34" charset="0"/>
                        </a:rPr>
                        <a:t>new_a</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1400" dirty="0" err="1">
                          <a:latin typeface="Segoe UI Symbol" panose="020B0502040204020203" pitchFamily="34" charset="0"/>
                        </a:rPr>
                        <a:t>new_b</a:t>
                      </a:r>
                      <a:endParaRPr kumimoji="1" lang="ja-JP" altLang="en-US" sz="1400">
                        <a:latin typeface="Segoe UI Symbol" panose="020B0502040204020203"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400" dirty="0" err="1">
                          <a:latin typeface="Segoe UI Symbol" panose="020B0502040204020203" pitchFamily="34" charset="0"/>
                        </a:rPr>
                        <a:t>new_c</a:t>
                      </a:r>
                      <a:endParaRPr kumimoji="1" lang="ja-JP" altLang="en-US" sz="1400">
                        <a:latin typeface="Segoe UI Symbol" panose="020B0502040204020203"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1972617"/>
                  </a:ext>
                </a:extLst>
              </a:tr>
              <a:tr h="321304">
                <a:tc>
                  <a:txBody>
                    <a:bodyPr/>
                    <a:lstStyle/>
                    <a:p>
                      <a:pPr algn="ctr"/>
                      <a:r>
                        <a:rPr kumimoji="1" lang="en-US" altLang="ja-JP" sz="1400" dirty="0">
                          <a:latin typeface="Segoe UI Symbol" panose="020B0502040204020203" pitchFamily="34" charset="0"/>
                        </a:rPr>
                        <a:t>A1</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1400" dirty="0">
                          <a:latin typeface="Segoe UI Symbol" panose="020B0502040204020203" pitchFamily="34" charset="0"/>
                        </a:rPr>
                        <a:t>1</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1400" dirty="0">
                          <a:latin typeface="Segoe UI Symbol" panose="020B0502040204020203" pitchFamily="34" charset="0"/>
                        </a:rPr>
                        <a:t>A</a:t>
                      </a:r>
                      <a:endParaRPr kumimoji="1" lang="ja-JP" altLang="en-US" sz="1400">
                        <a:latin typeface="Segoe UI Symbol" panose="020B0502040204020203"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45484430"/>
                  </a:ext>
                </a:extLst>
              </a:tr>
              <a:tr h="321304">
                <a:tc>
                  <a:txBody>
                    <a:bodyPr/>
                    <a:lstStyle/>
                    <a:p>
                      <a:pPr algn="ctr"/>
                      <a:r>
                        <a:rPr kumimoji="1" lang="en-US" altLang="ja-JP" sz="1400" dirty="0">
                          <a:latin typeface="Segoe UI Symbol" panose="020B0502040204020203" pitchFamily="34" charset="0"/>
                        </a:rPr>
                        <a:t>A2</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sz="1400" dirty="0">
                          <a:latin typeface="Segoe UI Symbol" panose="020B0502040204020203" pitchFamily="34" charset="0"/>
                        </a:rPr>
                        <a:t>2</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400" dirty="0">
                          <a:latin typeface="Segoe UI Symbol" panose="020B0502040204020203" pitchFamily="34" charset="0"/>
                        </a:rPr>
                        <a:t>B</a:t>
                      </a:r>
                      <a:endParaRPr kumimoji="1" lang="ja-JP" altLang="en-US" sz="1400">
                        <a:latin typeface="Segoe UI Symbol" panose="020B0502040204020203" pitchFamily="34" charset="0"/>
                      </a:endParaRPr>
                    </a:p>
                  </a:txBody>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tc>
                <a:extLst>
                  <a:ext uri="{0D108BD9-81ED-4DB2-BD59-A6C34878D82A}">
                    <a16:rowId xmlns:a16="http://schemas.microsoft.com/office/drawing/2014/main" val="526244363"/>
                  </a:ext>
                </a:extLst>
              </a:tr>
              <a:tr h="321304">
                <a:tc>
                  <a:txBody>
                    <a:bodyPr/>
                    <a:lstStyle/>
                    <a:p>
                      <a:pPr algn="ctr"/>
                      <a:r>
                        <a:rPr kumimoji="1" lang="en-US" altLang="ja-JP" sz="1400" dirty="0">
                          <a:latin typeface="Segoe UI Symbol" panose="020B0502040204020203" pitchFamily="34" charset="0"/>
                        </a:rPr>
                        <a:t>A3</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sz="1400" dirty="0">
                          <a:latin typeface="Segoe UI Symbol" panose="020B0502040204020203" pitchFamily="34" charset="0"/>
                        </a:rPr>
                        <a:t>3</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400" dirty="0">
                          <a:latin typeface="Segoe UI Symbol" panose="020B0502040204020203" pitchFamily="34" charset="0"/>
                        </a:rPr>
                        <a:t>C</a:t>
                      </a:r>
                      <a:endParaRPr kumimoji="1" lang="ja-JP" altLang="en-US" sz="1400">
                        <a:latin typeface="Segoe UI Symbol" panose="020B0502040204020203" pitchFamily="34" charset="0"/>
                      </a:endParaRPr>
                    </a:p>
                  </a:txBody>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tc>
                <a:extLst>
                  <a:ext uri="{0D108BD9-81ED-4DB2-BD59-A6C34878D82A}">
                    <a16:rowId xmlns:a16="http://schemas.microsoft.com/office/drawing/2014/main" val="3187205539"/>
                  </a:ext>
                </a:extLst>
              </a:tr>
              <a:tr h="321304">
                <a:tc>
                  <a:txBody>
                    <a:bodyPr/>
                    <a:lstStyle/>
                    <a:p>
                      <a:pPr algn="ctr"/>
                      <a:r>
                        <a:rPr kumimoji="1" lang="en-US" altLang="ja-JP" sz="1400" dirty="0">
                          <a:latin typeface="Segoe UI Symbol" panose="020B0502040204020203" pitchFamily="34" charset="0"/>
                        </a:rPr>
                        <a:t>A4</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sz="1400" dirty="0">
                          <a:latin typeface="Segoe UI Symbol" panose="020B0502040204020203" pitchFamily="34" charset="0"/>
                        </a:rPr>
                        <a:t>4</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400" dirty="0">
                          <a:latin typeface="Segoe UI Symbol" panose="020B0502040204020203" pitchFamily="34" charset="0"/>
                        </a:rPr>
                        <a:t>D</a:t>
                      </a:r>
                      <a:endParaRPr kumimoji="1" lang="ja-JP" altLang="en-US" sz="1400">
                        <a:latin typeface="Segoe UI Symbol" panose="020B0502040204020203" pitchFamily="34" charset="0"/>
                      </a:endParaRPr>
                    </a:p>
                  </a:txBody>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tc>
                <a:extLst>
                  <a:ext uri="{0D108BD9-81ED-4DB2-BD59-A6C34878D82A}">
                    <a16:rowId xmlns:a16="http://schemas.microsoft.com/office/drawing/2014/main" val="3155027710"/>
                  </a:ext>
                </a:extLst>
              </a:tr>
              <a:tr h="321304">
                <a:tc>
                  <a:txBody>
                    <a:bodyPr/>
                    <a:lstStyle/>
                    <a:p>
                      <a:pPr algn="ctr"/>
                      <a:r>
                        <a:rPr kumimoji="1" lang="en-US" altLang="ja-JP" sz="1400" dirty="0">
                          <a:latin typeface="Segoe UI Symbol" panose="020B0502040204020203" pitchFamily="34" charset="0"/>
                        </a:rPr>
                        <a:t>A5</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400" dirty="0">
                          <a:latin typeface="Segoe UI Symbol" panose="020B0502040204020203" pitchFamily="34" charset="0"/>
                        </a:rPr>
                        <a:t>E</a:t>
                      </a:r>
                      <a:endParaRPr kumimoji="1" lang="ja-JP" altLang="en-US" sz="1400">
                        <a:latin typeface="Segoe UI Symbol" panose="020B0502040204020203" pitchFamily="34" charset="0"/>
                      </a:endParaRPr>
                    </a:p>
                  </a:txBody>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tc>
                <a:extLst>
                  <a:ext uri="{0D108BD9-81ED-4DB2-BD59-A6C34878D82A}">
                    <a16:rowId xmlns:a16="http://schemas.microsoft.com/office/drawing/2014/main" val="506586259"/>
                  </a:ext>
                </a:extLst>
              </a:tr>
              <a:tr h="321304">
                <a:tc>
                  <a:txBody>
                    <a:bodyPr/>
                    <a:lstStyle/>
                    <a:p>
                      <a:pPr algn="ctr"/>
                      <a:r>
                        <a:rPr kumimoji="1" lang="en-US" altLang="ja-JP" sz="1400" dirty="0">
                          <a:latin typeface="Segoe UI Symbol" panose="020B0502040204020203" pitchFamily="34" charset="0"/>
                        </a:rPr>
                        <a:t>A6</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sz="1400" dirty="0">
                          <a:latin typeface="Segoe UI Symbol" panose="020B0502040204020203" pitchFamily="34" charset="0"/>
                        </a:rPr>
                        <a:t>6</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400" dirty="0">
                          <a:latin typeface="Segoe UI Symbol" panose="020B0502040204020203" pitchFamily="34" charset="0"/>
                        </a:rPr>
                        <a:t>F</a:t>
                      </a:r>
                      <a:endParaRPr kumimoji="1" lang="ja-JP" altLang="en-US" sz="1400">
                        <a:latin typeface="Segoe UI Symbol" panose="020B0502040204020203" pitchFamily="34" charset="0"/>
                      </a:endParaRPr>
                    </a:p>
                  </a:txBody>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tc>
                <a:extLst>
                  <a:ext uri="{0D108BD9-81ED-4DB2-BD59-A6C34878D82A}">
                    <a16:rowId xmlns:a16="http://schemas.microsoft.com/office/drawing/2014/main" val="1216127715"/>
                  </a:ext>
                </a:extLst>
              </a:tr>
            </a:tbl>
          </a:graphicData>
        </a:graphic>
      </p:graphicFrame>
    </p:spTree>
    <p:extLst>
      <p:ext uri="{BB962C8B-B14F-4D97-AF65-F5344CB8AC3E}">
        <p14:creationId xmlns:p14="http://schemas.microsoft.com/office/powerpoint/2010/main" val="1593601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F3E37-65CC-4940-801A-4A9CE322BA2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プログラミングの基礎知識</a:t>
            </a:r>
          </a:p>
        </p:txBody>
      </p:sp>
      <p:sp>
        <p:nvSpPr>
          <p:cNvPr id="3" name="コンテンツ プレースホルダー 2">
            <a:extLst>
              <a:ext uri="{FF2B5EF4-FFF2-40B4-BE49-F238E27FC236}">
                <a16:creationId xmlns:a16="http://schemas.microsoft.com/office/drawing/2014/main" id="{FE0FFE78-EE17-8B44-B523-CC3A6630F0F5}"/>
              </a:ext>
            </a:extLst>
          </p:cNvPr>
          <p:cNvSpPr>
            <a:spLocks noGrp="1"/>
          </p:cNvSpPr>
          <p:nvPr>
            <p:ph idx="1"/>
          </p:nvPr>
        </p:nvSpPr>
        <p:spPr>
          <a:xfrm>
            <a:off x="628650" y="1110499"/>
            <a:ext cx="7886700" cy="466638"/>
          </a:xfrm>
        </p:spPr>
        <p:txBody>
          <a:bodyPr>
            <a:normAutofit lnSpcReduction="10000"/>
          </a:bodyPr>
          <a:lstStyle/>
          <a:p>
            <a:pPr marL="0" indent="0">
              <a:buNone/>
            </a:pPr>
            <a:r>
              <a:rPr kumimoji="1" lang="ja-JP" altLang="en-US" b="1"/>
              <a:t>繰り返し</a:t>
            </a:r>
          </a:p>
        </p:txBody>
      </p:sp>
      <p:sp>
        <p:nvSpPr>
          <p:cNvPr id="4" name="テキスト ボックス 3">
            <a:extLst>
              <a:ext uri="{FF2B5EF4-FFF2-40B4-BE49-F238E27FC236}">
                <a16:creationId xmlns:a16="http://schemas.microsoft.com/office/drawing/2014/main" id="{F30BEC98-FD5A-1A48-9AF4-86668168FAF4}"/>
              </a:ext>
            </a:extLst>
          </p:cNvPr>
          <p:cNvSpPr txBox="1"/>
          <p:nvPr/>
        </p:nvSpPr>
        <p:spPr>
          <a:xfrm>
            <a:off x="2341294" y="1053917"/>
            <a:ext cx="453970" cy="523220"/>
          </a:xfrm>
          <a:prstGeom prst="rect">
            <a:avLst/>
          </a:prstGeom>
          <a:noFill/>
        </p:spPr>
        <p:txBody>
          <a:bodyPr wrap="none" rtlCol="0">
            <a:spAutoFit/>
          </a:bodyPr>
          <a:lstStyle/>
          <a:p>
            <a:r>
              <a:rPr kumimoji="1" lang="en-US" altLang="ja-JP" sz="2800" b="1" dirty="0">
                <a:solidFill>
                  <a:srgbClr val="0070C0"/>
                </a:solidFill>
                <a:latin typeface="Meiryo" panose="020B0604030504040204" pitchFamily="34" charset="-128"/>
                <a:ea typeface="Meiryo" panose="020B0604030504040204" pitchFamily="34" charset="-128"/>
              </a:rPr>
              <a:t>R</a:t>
            </a:r>
            <a:endParaRPr kumimoji="1" lang="ja-JP" altLang="en-US" sz="2800" b="1">
              <a:solidFill>
                <a:srgbClr val="0070C0"/>
              </a:solidFill>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04F392B5-5C53-DA44-8152-08DFF92B506E}"/>
              </a:ext>
            </a:extLst>
          </p:cNvPr>
          <p:cNvSpPr/>
          <p:nvPr/>
        </p:nvSpPr>
        <p:spPr>
          <a:xfrm>
            <a:off x="628650" y="1769731"/>
            <a:ext cx="3317048" cy="4770537"/>
          </a:xfrm>
          <a:prstGeom prst="rect">
            <a:avLst/>
          </a:prstGeom>
        </p:spPr>
        <p:txBody>
          <a:bodyPr wrap="square">
            <a:spAutoFit/>
          </a:bodyPr>
          <a:lstStyle/>
          <a:p>
            <a:r>
              <a:rPr lang="en-US" altLang="ja-JP" sz="1600" b="1" dirty="0">
                <a:latin typeface="Segoe UI Symbol" panose="020B0502040204020203" pitchFamily="34" charset="0"/>
                <a:ea typeface="Segoe UI Symbol" panose="020B0502040204020203" pitchFamily="34" charset="0"/>
              </a:rPr>
              <a:t>##</a:t>
            </a:r>
            <a:r>
              <a:rPr lang="en-US" altLang="ja-JP" sz="1600" b="1" dirty="0">
                <a:latin typeface="+mn-ea"/>
              </a:rPr>
              <a:t>for </a:t>
            </a:r>
            <a:r>
              <a:rPr lang="ja-JP" altLang="en-US" sz="1600" b="1">
                <a:latin typeface="+mn-ea"/>
              </a:rPr>
              <a:t>ループによる繰り返し</a:t>
            </a:r>
            <a:endParaRPr lang="en-US" altLang="ja-JP" sz="1600" b="1" dirty="0">
              <a:latin typeface="+mn-ea"/>
            </a:endParaRPr>
          </a:p>
          <a:p>
            <a:r>
              <a:rPr lang="en-US" altLang="ja-JP" sz="1600" dirty="0">
                <a:latin typeface="Segoe UI Symbol" panose="020B0502040204020203" pitchFamily="34" charset="0"/>
                <a:ea typeface="Segoe UI Symbol" panose="020B0502040204020203" pitchFamily="34" charset="0"/>
              </a:rPr>
              <a:t>#</a:t>
            </a:r>
            <a:r>
              <a:rPr lang="en-US" altLang="ja-JP" sz="1600" dirty="0">
                <a:latin typeface="Meiryo" panose="020B0604030504040204" pitchFamily="34" charset="-128"/>
                <a:ea typeface="Meiryo" panose="020B0604030504040204" pitchFamily="34" charset="-128"/>
              </a:rPr>
              <a:t>1</a:t>
            </a:r>
            <a:r>
              <a:rPr lang="ja-JP" altLang="en-US" sz="1600">
                <a:latin typeface="Meiryo" panose="020B0604030504040204" pitchFamily="34" charset="-128"/>
                <a:ea typeface="Meiryo" panose="020B0604030504040204" pitchFamily="34" charset="-128"/>
              </a:rPr>
              <a:t>から</a:t>
            </a:r>
            <a:r>
              <a:rPr lang="en-US" altLang="ja-JP" sz="1600" dirty="0">
                <a:latin typeface="Meiryo" panose="020B0604030504040204" pitchFamily="34" charset="-128"/>
                <a:ea typeface="Meiryo" panose="020B0604030504040204" pitchFamily="34" charset="-128"/>
              </a:rPr>
              <a:t>100</a:t>
            </a:r>
            <a:r>
              <a:rPr lang="ja-JP" altLang="en-US" sz="1600">
                <a:latin typeface="Meiryo" panose="020B0604030504040204" pitchFamily="34" charset="-128"/>
                <a:ea typeface="Meiryo" panose="020B0604030504040204" pitchFamily="34" charset="-128"/>
              </a:rPr>
              <a:t>までの</a:t>
            </a:r>
            <a:r>
              <a:rPr lang="en-US" altLang="ja-JP" sz="1600" dirty="0">
                <a:latin typeface="Meiryo" panose="020B0604030504040204" pitchFamily="34" charset="-128"/>
                <a:ea typeface="Meiryo" panose="020B0604030504040204" pitchFamily="34" charset="-128"/>
              </a:rPr>
              <a:t>2</a:t>
            </a:r>
            <a:r>
              <a:rPr lang="ja-JP" altLang="en-US" sz="1600">
                <a:latin typeface="Meiryo" panose="020B0604030504040204" pitchFamily="34" charset="-128"/>
                <a:ea typeface="Meiryo" panose="020B0604030504040204" pitchFamily="34" charset="-128"/>
              </a:rPr>
              <a:t>乗の和を計算</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a &lt;- 0</a:t>
            </a:r>
          </a:p>
          <a:p>
            <a:r>
              <a:rPr lang="en-US" altLang="ja-JP" sz="1600" dirty="0">
                <a:latin typeface="Segoe UI Symbol" panose="020B0502040204020203" pitchFamily="34" charset="0"/>
                <a:ea typeface="Segoe UI Symbol" panose="020B0502040204020203" pitchFamily="34" charset="0"/>
              </a:rPr>
              <a:t>for (</a:t>
            </a:r>
            <a:r>
              <a:rPr lang="en-US" altLang="ja-JP" sz="1600" dirty="0" err="1">
                <a:latin typeface="Segoe UI Symbol" panose="020B0502040204020203" pitchFamily="34" charset="0"/>
                <a:ea typeface="Segoe UI Symbol" panose="020B0502040204020203" pitchFamily="34" charset="0"/>
              </a:rPr>
              <a:t>i</a:t>
            </a:r>
            <a:r>
              <a:rPr lang="en-US" altLang="ja-JP" sz="1600" dirty="0">
                <a:latin typeface="Segoe UI Symbol" panose="020B0502040204020203" pitchFamily="34" charset="0"/>
                <a:ea typeface="Segoe UI Symbol" panose="020B0502040204020203" pitchFamily="34" charset="0"/>
              </a:rPr>
              <a:t> in 1:100){</a:t>
            </a:r>
          </a:p>
          <a:p>
            <a:r>
              <a:rPr lang="en-US" altLang="ja-JP" sz="1600" dirty="0">
                <a:latin typeface="Segoe UI Symbol" panose="020B0502040204020203" pitchFamily="34" charset="0"/>
                <a:ea typeface="Segoe UI Symbol" panose="020B0502040204020203" pitchFamily="34" charset="0"/>
              </a:rPr>
              <a:t>    a &lt;- a + i^2</a:t>
            </a:r>
          </a:p>
          <a:p>
            <a:r>
              <a:rPr lang="en-US" altLang="ja-JP" sz="1600" dirty="0">
                <a:latin typeface="Segoe UI Symbol" panose="020B0502040204020203" pitchFamily="34" charset="0"/>
                <a:ea typeface="Segoe UI Symbol" panose="020B0502040204020203" pitchFamily="34" charset="0"/>
              </a:rPr>
              <a:t>}</a:t>
            </a:r>
          </a:p>
          <a:p>
            <a:r>
              <a:rPr lang="en-US" altLang="ja-JP" sz="1600" dirty="0">
                <a:latin typeface="Segoe UI Symbol" panose="020B0502040204020203" pitchFamily="34" charset="0"/>
                <a:ea typeface="Segoe UI Symbol" panose="020B0502040204020203" pitchFamily="34" charset="0"/>
              </a:rPr>
              <a:t>a</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条件分岐との組み合わせ</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a &lt;- 0</a:t>
            </a:r>
          </a:p>
          <a:p>
            <a:r>
              <a:rPr lang="en-US" altLang="ja-JP" sz="1600" dirty="0">
                <a:latin typeface="Segoe UI Symbol" panose="020B0502040204020203" pitchFamily="34" charset="0"/>
                <a:ea typeface="Segoe UI Symbol" panose="020B0502040204020203" pitchFamily="34" charset="0"/>
              </a:rPr>
              <a:t>for (</a:t>
            </a:r>
            <a:r>
              <a:rPr lang="en-US" altLang="ja-JP" sz="1600" dirty="0" err="1">
                <a:latin typeface="Segoe UI Symbol" panose="020B0502040204020203" pitchFamily="34" charset="0"/>
                <a:ea typeface="Segoe UI Symbol" panose="020B0502040204020203" pitchFamily="34" charset="0"/>
              </a:rPr>
              <a:t>i</a:t>
            </a:r>
            <a:r>
              <a:rPr lang="en-US" altLang="ja-JP" sz="1600" dirty="0">
                <a:latin typeface="Segoe UI Symbol" panose="020B0502040204020203" pitchFamily="34" charset="0"/>
                <a:ea typeface="Segoe UI Symbol" panose="020B0502040204020203" pitchFamily="34" charset="0"/>
              </a:rPr>
              <a:t> in 1:100){</a:t>
            </a:r>
          </a:p>
          <a:p>
            <a:r>
              <a:rPr lang="en-US" altLang="ja-JP" sz="1600" dirty="0">
                <a:latin typeface="Segoe UI Symbol" panose="020B0502040204020203" pitchFamily="34" charset="0"/>
                <a:ea typeface="Segoe UI Symbol" panose="020B0502040204020203" pitchFamily="34" charset="0"/>
              </a:rPr>
              <a:t>    if (</a:t>
            </a:r>
            <a:r>
              <a:rPr lang="en-US" altLang="ja-JP" sz="1600" dirty="0" err="1">
                <a:latin typeface="Segoe UI Symbol" panose="020B0502040204020203" pitchFamily="34" charset="0"/>
                <a:ea typeface="Segoe UI Symbol" panose="020B0502040204020203" pitchFamily="34" charset="0"/>
              </a:rPr>
              <a:t>i</a:t>
            </a:r>
            <a:r>
              <a:rPr lang="en-US" altLang="ja-JP" sz="1600" dirty="0">
                <a:latin typeface="Segoe UI Symbol" panose="020B0502040204020203" pitchFamily="34" charset="0"/>
                <a:ea typeface="Segoe UI Symbol" panose="020B0502040204020203" pitchFamily="34" charset="0"/>
              </a:rPr>
              <a:t> %% 3 == 0){</a:t>
            </a:r>
          </a:p>
          <a:p>
            <a:r>
              <a:rPr lang="en-US" altLang="ja-JP" sz="1600" dirty="0">
                <a:latin typeface="Segoe UI Symbol" panose="020B0502040204020203" pitchFamily="34" charset="0"/>
                <a:ea typeface="Segoe UI Symbol" panose="020B0502040204020203" pitchFamily="34" charset="0"/>
              </a:rPr>
              <a:t>        a &lt;- a + </a:t>
            </a:r>
            <a:r>
              <a:rPr lang="en-US" altLang="ja-JP" sz="1600" dirty="0" err="1">
                <a:latin typeface="Segoe UI Symbol" panose="020B0502040204020203" pitchFamily="34" charset="0"/>
                <a:ea typeface="Segoe UI Symbol" panose="020B0502040204020203" pitchFamily="34" charset="0"/>
              </a:rPr>
              <a:t>i</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    }</a:t>
            </a:r>
          </a:p>
          <a:p>
            <a:r>
              <a:rPr lang="en-US" altLang="ja-JP" sz="1600" dirty="0">
                <a:latin typeface="Segoe UI Symbol" panose="020B0502040204020203" pitchFamily="34" charset="0"/>
                <a:ea typeface="Segoe UI Symbol" panose="020B0502040204020203" pitchFamily="34" charset="0"/>
              </a:rPr>
              <a:t>}</a:t>
            </a:r>
          </a:p>
          <a:p>
            <a:r>
              <a:rPr lang="en-US" altLang="ja-JP" sz="1600" dirty="0">
                <a:latin typeface="Segoe UI Symbol" panose="020B0502040204020203" pitchFamily="34" charset="0"/>
                <a:ea typeface="Segoe UI Symbol" panose="020B0502040204020203" pitchFamily="34" charset="0"/>
              </a:rPr>
              <a:t>a	</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en-US" altLang="ja-JP" sz="1600" dirty="0">
                <a:latin typeface="Meiryo" panose="020B0604030504040204" pitchFamily="34" charset="-128"/>
                <a:ea typeface="Meiryo" panose="020B0604030504040204" pitchFamily="34" charset="-128"/>
              </a:rPr>
              <a:t>1</a:t>
            </a:r>
            <a:r>
              <a:rPr lang="ja-JP" altLang="en-US" sz="1600">
                <a:latin typeface="Meiryo" panose="020B0604030504040204" pitchFamily="34" charset="-128"/>
                <a:ea typeface="Meiryo" panose="020B0604030504040204" pitchFamily="34" charset="-128"/>
              </a:rPr>
              <a:t>から</a:t>
            </a:r>
            <a:r>
              <a:rPr lang="en-US" altLang="ja-JP" sz="1600" dirty="0">
                <a:latin typeface="Meiryo" panose="020B0604030504040204" pitchFamily="34" charset="-128"/>
                <a:ea typeface="Meiryo" panose="020B0604030504040204" pitchFamily="34" charset="-128"/>
              </a:rPr>
              <a:t>100</a:t>
            </a:r>
            <a:r>
              <a:rPr lang="ja-JP" altLang="en-US" sz="1600">
                <a:latin typeface="Meiryo" panose="020B0604030504040204" pitchFamily="34" charset="-128"/>
                <a:ea typeface="Meiryo" panose="020B0604030504040204" pitchFamily="34" charset="-128"/>
              </a:rPr>
              <a:t>までの</a:t>
            </a:r>
            <a:r>
              <a:rPr lang="en-US" altLang="ja-JP" sz="1600" dirty="0">
                <a:latin typeface="Meiryo" panose="020B0604030504040204" pitchFamily="34" charset="-128"/>
                <a:ea typeface="Meiryo" panose="020B0604030504040204" pitchFamily="34" charset="-128"/>
              </a:rPr>
              <a:t>3</a:t>
            </a:r>
            <a:r>
              <a:rPr lang="ja-JP" altLang="en-US" sz="1600">
                <a:latin typeface="Meiryo" panose="020B0604030504040204" pitchFamily="34" charset="-128"/>
                <a:ea typeface="Meiryo" panose="020B0604030504040204" pitchFamily="34" charset="-128"/>
              </a:rPr>
              <a:t>の倍数のみが足される</a:t>
            </a:r>
            <a:endParaRPr lang="en-US" altLang="ja-JP" sz="1600" dirty="0">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40292A46-B225-CC49-B4AE-929BD6E420F7}"/>
              </a:ext>
            </a:extLst>
          </p:cNvPr>
          <p:cNvSpPr/>
          <p:nvPr/>
        </p:nvSpPr>
        <p:spPr>
          <a:xfrm>
            <a:off x="4572000" y="1343818"/>
            <a:ext cx="3661957" cy="830997"/>
          </a:xfrm>
          <a:prstGeom prst="rect">
            <a:avLst/>
          </a:prstGeom>
        </p:spPr>
        <p:txBody>
          <a:bodyPr wrap="square">
            <a:spAutoFit/>
          </a:bodyPr>
          <a:lstStyle/>
          <a:p>
            <a:r>
              <a:rPr lang="ja-JP" altLang="en-US" sz="1600" b="1">
                <a:latin typeface="+mj-ea"/>
                <a:ea typeface="+mj-ea"/>
              </a:rPr>
              <a:t>注意点</a:t>
            </a:r>
            <a:endParaRPr lang="en-US" altLang="ja-JP" sz="1600" b="1" dirty="0">
              <a:latin typeface="+mj-ea"/>
              <a:ea typeface="+mj-ea"/>
            </a:endParaRPr>
          </a:p>
          <a:p>
            <a:r>
              <a:rPr lang="en-US" altLang="ja-JP" sz="1600" dirty="0">
                <a:latin typeface="+mj-ea"/>
                <a:ea typeface="+mj-ea"/>
              </a:rPr>
              <a:t>R</a:t>
            </a:r>
            <a:r>
              <a:rPr lang="ja-JP" altLang="en-US" sz="1600">
                <a:latin typeface="+mj-ea"/>
                <a:ea typeface="+mj-ea"/>
              </a:rPr>
              <a:t>はとにかく</a:t>
            </a:r>
            <a:r>
              <a:rPr lang="en-US" altLang="ja-JP" sz="1600" dirty="0">
                <a:latin typeface="+mj-ea"/>
                <a:ea typeface="+mj-ea"/>
              </a:rPr>
              <a:t>for</a:t>
            </a:r>
            <a:r>
              <a:rPr lang="ja-JP" altLang="en-US" sz="1600">
                <a:latin typeface="+mj-ea"/>
                <a:ea typeface="+mj-ea"/>
              </a:rPr>
              <a:t>ループが遅い</a:t>
            </a:r>
            <a:endParaRPr lang="en-US" altLang="ja-JP" sz="1600" dirty="0">
              <a:latin typeface="+mj-ea"/>
              <a:ea typeface="+mj-ea"/>
            </a:endParaRPr>
          </a:p>
          <a:p>
            <a:endParaRPr lang="en-US" altLang="ja-JP" sz="1600" dirty="0">
              <a:latin typeface="+mj-ea"/>
              <a:ea typeface="+mj-ea"/>
            </a:endParaRPr>
          </a:p>
        </p:txBody>
      </p:sp>
      <p:pic>
        <p:nvPicPr>
          <p:cNvPr id="5" name="図 4">
            <a:extLst>
              <a:ext uri="{FF2B5EF4-FFF2-40B4-BE49-F238E27FC236}">
                <a16:creationId xmlns:a16="http://schemas.microsoft.com/office/drawing/2014/main" id="{EAB4BB20-AD08-D94F-9905-FE24B52DDDF8}"/>
              </a:ext>
            </a:extLst>
          </p:cNvPr>
          <p:cNvPicPr>
            <a:picLocks noChangeAspect="1"/>
          </p:cNvPicPr>
          <p:nvPr/>
        </p:nvPicPr>
        <p:blipFill rotWithShape="1">
          <a:blip r:embed="rId2"/>
          <a:srcRect r="5180"/>
          <a:stretch/>
        </p:blipFill>
        <p:spPr>
          <a:xfrm>
            <a:off x="4572000" y="1900960"/>
            <a:ext cx="2805830" cy="1930400"/>
          </a:xfrm>
          <a:prstGeom prst="rect">
            <a:avLst/>
          </a:prstGeom>
        </p:spPr>
      </p:pic>
      <p:sp>
        <p:nvSpPr>
          <p:cNvPr id="6" name="テキスト ボックス 5">
            <a:extLst>
              <a:ext uri="{FF2B5EF4-FFF2-40B4-BE49-F238E27FC236}">
                <a16:creationId xmlns:a16="http://schemas.microsoft.com/office/drawing/2014/main" id="{C007B880-110C-D548-A17E-E6AEEDBC804A}"/>
              </a:ext>
            </a:extLst>
          </p:cNvPr>
          <p:cNvSpPr txBox="1"/>
          <p:nvPr/>
        </p:nvSpPr>
        <p:spPr>
          <a:xfrm>
            <a:off x="7679959" y="2486388"/>
            <a:ext cx="1107996" cy="646331"/>
          </a:xfrm>
          <a:prstGeom prst="rect">
            <a:avLst/>
          </a:prstGeom>
          <a:noFill/>
        </p:spPr>
        <p:txBody>
          <a:bodyPr wrap="none" rtlCol="0">
            <a:spAutoFit/>
          </a:bodyPr>
          <a:lstStyle/>
          <a:p>
            <a:r>
              <a:rPr kumimoji="1" lang="ja-JP" altLang="en-US"/>
              <a:t>所要時間</a:t>
            </a:r>
            <a:endParaRPr kumimoji="1" lang="en-US" altLang="ja-JP" dirty="0"/>
          </a:p>
          <a:p>
            <a:r>
              <a:rPr lang="en-US" altLang="ja-JP" dirty="0"/>
              <a:t>0.027</a:t>
            </a:r>
            <a:r>
              <a:rPr lang="ja-JP" altLang="en-US"/>
              <a:t>秒</a:t>
            </a:r>
            <a:endParaRPr kumimoji="1" lang="ja-JP" altLang="en-US"/>
          </a:p>
        </p:txBody>
      </p:sp>
      <p:pic>
        <p:nvPicPr>
          <p:cNvPr id="7" name="図 6">
            <a:extLst>
              <a:ext uri="{FF2B5EF4-FFF2-40B4-BE49-F238E27FC236}">
                <a16:creationId xmlns:a16="http://schemas.microsoft.com/office/drawing/2014/main" id="{D20D7FBA-2151-7D4D-9F28-871771CFF46E}"/>
              </a:ext>
            </a:extLst>
          </p:cNvPr>
          <p:cNvPicPr>
            <a:picLocks noChangeAspect="1"/>
          </p:cNvPicPr>
          <p:nvPr/>
        </p:nvPicPr>
        <p:blipFill>
          <a:blip r:embed="rId3"/>
          <a:stretch>
            <a:fillRect/>
          </a:stretch>
        </p:blipFill>
        <p:spPr>
          <a:xfrm>
            <a:off x="4597052" y="3957501"/>
            <a:ext cx="2755726" cy="1606353"/>
          </a:xfrm>
          <a:prstGeom prst="rect">
            <a:avLst/>
          </a:prstGeom>
        </p:spPr>
      </p:pic>
      <p:sp>
        <p:nvSpPr>
          <p:cNvPr id="9" name="正方形/長方形 8">
            <a:extLst>
              <a:ext uri="{FF2B5EF4-FFF2-40B4-BE49-F238E27FC236}">
                <a16:creationId xmlns:a16="http://schemas.microsoft.com/office/drawing/2014/main" id="{8AB03934-B91F-764C-B392-8A5D0B2E8A56}"/>
              </a:ext>
            </a:extLst>
          </p:cNvPr>
          <p:cNvSpPr/>
          <p:nvPr/>
        </p:nvSpPr>
        <p:spPr>
          <a:xfrm>
            <a:off x="4572000" y="3662083"/>
            <a:ext cx="2724015" cy="338554"/>
          </a:xfrm>
          <a:prstGeom prst="rect">
            <a:avLst/>
          </a:prstGeom>
        </p:spPr>
        <p:txBody>
          <a:bodyPr wrap="none">
            <a:spAutoFit/>
          </a:bodyPr>
          <a:lstStyle/>
          <a:p>
            <a:r>
              <a:rPr lang="ja-JP" altLang="en-US" sz="1600">
                <a:latin typeface="+mj-ea"/>
              </a:rPr>
              <a:t>同じことを</a:t>
            </a:r>
            <a:r>
              <a:rPr lang="en-US" altLang="ja-JP" sz="1600" dirty="0">
                <a:latin typeface="+mj-ea"/>
              </a:rPr>
              <a:t>Python</a:t>
            </a:r>
            <a:r>
              <a:rPr lang="ja-JP" altLang="en-US" sz="1600">
                <a:latin typeface="+mj-ea"/>
              </a:rPr>
              <a:t>でやると</a:t>
            </a:r>
            <a:endParaRPr lang="en-US" altLang="ja-JP" sz="1600" dirty="0">
              <a:latin typeface="+mj-ea"/>
            </a:endParaRPr>
          </a:p>
        </p:txBody>
      </p:sp>
      <p:sp>
        <p:nvSpPr>
          <p:cNvPr id="12" name="テキスト ボックス 11">
            <a:extLst>
              <a:ext uri="{FF2B5EF4-FFF2-40B4-BE49-F238E27FC236}">
                <a16:creationId xmlns:a16="http://schemas.microsoft.com/office/drawing/2014/main" id="{86C43163-E4E3-DE4C-8461-6341377EBD1E}"/>
              </a:ext>
            </a:extLst>
          </p:cNvPr>
          <p:cNvSpPr txBox="1"/>
          <p:nvPr/>
        </p:nvSpPr>
        <p:spPr>
          <a:xfrm>
            <a:off x="7679959" y="4437511"/>
            <a:ext cx="1107996" cy="646331"/>
          </a:xfrm>
          <a:prstGeom prst="rect">
            <a:avLst/>
          </a:prstGeom>
          <a:noFill/>
        </p:spPr>
        <p:txBody>
          <a:bodyPr wrap="none" rtlCol="0">
            <a:spAutoFit/>
          </a:bodyPr>
          <a:lstStyle/>
          <a:p>
            <a:r>
              <a:rPr kumimoji="1" lang="ja-JP" altLang="en-US"/>
              <a:t>所要時間</a:t>
            </a:r>
            <a:endParaRPr kumimoji="1" lang="en-US" altLang="ja-JP" dirty="0"/>
          </a:p>
          <a:p>
            <a:r>
              <a:rPr lang="en-US" altLang="ja-JP" dirty="0"/>
              <a:t>0.000</a:t>
            </a:r>
            <a:r>
              <a:rPr lang="ja-JP" altLang="en-US"/>
              <a:t>秒</a:t>
            </a:r>
            <a:endParaRPr kumimoji="1" lang="ja-JP" altLang="en-US"/>
          </a:p>
        </p:txBody>
      </p:sp>
      <p:sp>
        <p:nvSpPr>
          <p:cNvPr id="10" name="テキスト ボックス 9">
            <a:extLst>
              <a:ext uri="{FF2B5EF4-FFF2-40B4-BE49-F238E27FC236}">
                <a16:creationId xmlns:a16="http://schemas.microsoft.com/office/drawing/2014/main" id="{BA69B33D-BF50-A643-AEF1-BD06EFC26195}"/>
              </a:ext>
            </a:extLst>
          </p:cNvPr>
          <p:cNvSpPr txBox="1"/>
          <p:nvPr/>
        </p:nvSpPr>
        <p:spPr>
          <a:xfrm>
            <a:off x="4597052" y="5738154"/>
            <a:ext cx="4414991" cy="830997"/>
          </a:xfrm>
          <a:prstGeom prst="rect">
            <a:avLst/>
          </a:prstGeom>
          <a:noFill/>
        </p:spPr>
        <p:txBody>
          <a:bodyPr wrap="none" rtlCol="0">
            <a:spAutoFit/>
          </a:bodyPr>
          <a:lstStyle/>
          <a:p>
            <a:r>
              <a:rPr kumimoji="1" lang="ja-JP" altLang="en-US" sz="1600" b="1">
                <a:latin typeface="+mj-ea"/>
                <a:ea typeface="+mj-ea"/>
              </a:rPr>
              <a:t>対処法</a:t>
            </a:r>
            <a:endParaRPr kumimoji="1" lang="en-US" altLang="ja-JP" sz="1600" b="1" dirty="0">
              <a:latin typeface="+mj-ea"/>
              <a:ea typeface="+mj-ea"/>
            </a:endParaRPr>
          </a:p>
          <a:p>
            <a:r>
              <a:rPr lang="ja-JP" altLang="en-US" sz="1600">
                <a:latin typeface="+mj-ea"/>
                <a:ea typeface="+mj-ea"/>
              </a:rPr>
              <a:t>できるだけ</a:t>
            </a:r>
            <a:r>
              <a:rPr lang="en-US" altLang="ja-JP" sz="1600" dirty="0">
                <a:latin typeface="+mj-ea"/>
                <a:ea typeface="+mj-ea"/>
              </a:rPr>
              <a:t>for</a:t>
            </a:r>
            <a:r>
              <a:rPr lang="ja-JP" altLang="en-US" sz="1600">
                <a:latin typeface="+mj-ea"/>
                <a:ea typeface="+mj-ea"/>
              </a:rPr>
              <a:t>ループを使わない</a:t>
            </a:r>
            <a:endParaRPr lang="en-US" altLang="ja-JP" sz="1600" dirty="0">
              <a:latin typeface="+mj-ea"/>
              <a:ea typeface="+mj-ea"/>
            </a:endParaRPr>
          </a:p>
          <a:p>
            <a:r>
              <a:rPr lang="ja-JP" altLang="en-US" sz="1600">
                <a:latin typeface="+mj-ea"/>
                <a:ea typeface="+mj-ea"/>
              </a:rPr>
              <a:t>代わりに</a:t>
            </a:r>
            <a:r>
              <a:rPr lang="en-US" altLang="ja-JP" sz="1600" dirty="0">
                <a:latin typeface="+mj-ea"/>
                <a:ea typeface="+mj-ea"/>
              </a:rPr>
              <a:t>apply</a:t>
            </a:r>
            <a:r>
              <a:rPr lang="ja-JP" altLang="en-US" sz="1600">
                <a:latin typeface="+mj-ea"/>
                <a:ea typeface="+mj-ea"/>
              </a:rPr>
              <a:t>ファミリーか専用の関数を使う</a:t>
            </a:r>
            <a:endParaRPr kumimoji="1" lang="ja-JP" altLang="en-US" sz="1600">
              <a:latin typeface="+mj-ea"/>
              <a:ea typeface="+mj-ea"/>
            </a:endParaRPr>
          </a:p>
        </p:txBody>
      </p:sp>
    </p:spTree>
    <p:extLst>
      <p:ext uri="{BB962C8B-B14F-4D97-AF65-F5344CB8AC3E}">
        <p14:creationId xmlns:p14="http://schemas.microsoft.com/office/powerpoint/2010/main" val="102138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F3E37-65CC-4940-801A-4A9CE322BA2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プログラミングの基礎知識</a:t>
            </a:r>
          </a:p>
        </p:txBody>
      </p:sp>
      <p:sp>
        <p:nvSpPr>
          <p:cNvPr id="3" name="コンテンツ プレースホルダー 2">
            <a:extLst>
              <a:ext uri="{FF2B5EF4-FFF2-40B4-BE49-F238E27FC236}">
                <a16:creationId xmlns:a16="http://schemas.microsoft.com/office/drawing/2014/main" id="{FE0FFE78-EE17-8B44-B523-CC3A6630F0F5}"/>
              </a:ext>
            </a:extLst>
          </p:cNvPr>
          <p:cNvSpPr>
            <a:spLocks noGrp="1"/>
          </p:cNvSpPr>
          <p:nvPr>
            <p:ph idx="1"/>
          </p:nvPr>
        </p:nvSpPr>
        <p:spPr>
          <a:xfrm>
            <a:off x="628650" y="1110499"/>
            <a:ext cx="7886700" cy="466638"/>
          </a:xfrm>
        </p:spPr>
        <p:txBody>
          <a:bodyPr>
            <a:normAutofit lnSpcReduction="10000"/>
          </a:bodyPr>
          <a:lstStyle/>
          <a:p>
            <a:pPr marL="0" indent="0">
              <a:buNone/>
            </a:pPr>
            <a:r>
              <a:rPr kumimoji="1" lang="en-US" altLang="ja-JP" b="1" dirty="0"/>
              <a:t>apply</a:t>
            </a:r>
            <a:r>
              <a:rPr kumimoji="1" lang="ja-JP" altLang="en-US" b="1"/>
              <a:t>ファミリー</a:t>
            </a:r>
          </a:p>
        </p:txBody>
      </p:sp>
      <p:sp>
        <p:nvSpPr>
          <p:cNvPr id="4" name="テキスト ボックス 3">
            <a:extLst>
              <a:ext uri="{FF2B5EF4-FFF2-40B4-BE49-F238E27FC236}">
                <a16:creationId xmlns:a16="http://schemas.microsoft.com/office/drawing/2014/main" id="{F30BEC98-FD5A-1A48-9AF4-86668168FAF4}"/>
              </a:ext>
            </a:extLst>
          </p:cNvPr>
          <p:cNvSpPr txBox="1"/>
          <p:nvPr/>
        </p:nvSpPr>
        <p:spPr>
          <a:xfrm>
            <a:off x="3577894" y="1053917"/>
            <a:ext cx="453970" cy="523220"/>
          </a:xfrm>
          <a:prstGeom prst="rect">
            <a:avLst/>
          </a:prstGeom>
          <a:noFill/>
        </p:spPr>
        <p:txBody>
          <a:bodyPr wrap="none" rtlCol="0">
            <a:spAutoFit/>
          </a:bodyPr>
          <a:lstStyle/>
          <a:p>
            <a:r>
              <a:rPr kumimoji="1" lang="en-US" altLang="ja-JP" sz="2800" b="1" dirty="0">
                <a:solidFill>
                  <a:srgbClr val="0070C0"/>
                </a:solidFill>
                <a:latin typeface="Meiryo" panose="020B0604030504040204" pitchFamily="34" charset="-128"/>
                <a:ea typeface="Meiryo" panose="020B0604030504040204" pitchFamily="34" charset="-128"/>
              </a:rPr>
              <a:t>R</a:t>
            </a:r>
            <a:endParaRPr kumimoji="1" lang="ja-JP" altLang="en-US" sz="2800" b="1">
              <a:solidFill>
                <a:srgbClr val="0070C0"/>
              </a:solidFill>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04F392B5-5C53-DA44-8152-08DFF92B506E}"/>
              </a:ext>
            </a:extLst>
          </p:cNvPr>
          <p:cNvSpPr/>
          <p:nvPr/>
        </p:nvSpPr>
        <p:spPr>
          <a:xfrm>
            <a:off x="628649" y="1769731"/>
            <a:ext cx="3661957" cy="4524315"/>
          </a:xfrm>
          <a:prstGeom prst="rect">
            <a:avLst/>
          </a:prstGeom>
        </p:spPr>
        <p:txBody>
          <a:bodyPr wrap="square">
            <a:spAutoFit/>
          </a:bodyPr>
          <a:lstStyle/>
          <a:p>
            <a:r>
              <a:rPr lang="en-US" altLang="ja-JP" sz="1600" b="1" dirty="0">
                <a:latin typeface="Segoe UI Symbol" panose="020B0502040204020203" pitchFamily="34" charset="0"/>
                <a:ea typeface="Segoe UI Symbol" panose="020B0502040204020203" pitchFamily="34" charset="0"/>
              </a:rPr>
              <a:t>##</a:t>
            </a:r>
            <a:r>
              <a:rPr lang="en-US" altLang="ja-JP" sz="1600" b="1" dirty="0">
                <a:latin typeface="+mn-ea"/>
              </a:rPr>
              <a:t>apply</a:t>
            </a:r>
            <a:r>
              <a:rPr lang="ja-JP" altLang="en-US" sz="1600" b="1">
                <a:latin typeface="+mn-ea"/>
              </a:rPr>
              <a:t>によるデータフレーム操作</a:t>
            </a:r>
            <a:endParaRPr lang="en-US" altLang="ja-JP" sz="1600" b="1" dirty="0">
              <a:latin typeface="+mn-ea"/>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データフレームの作成</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df &lt;- </a:t>
            </a:r>
            <a:r>
              <a:rPr lang="en-US" altLang="ja-JP" sz="1600" dirty="0" err="1">
                <a:latin typeface="Segoe UI Symbol" panose="020B0502040204020203" pitchFamily="34" charset="0"/>
                <a:ea typeface="Segoe UI Symbol" panose="020B0502040204020203" pitchFamily="34" charset="0"/>
              </a:rPr>
              <a:t>data.frame</a:t>
            </a:r>
            <a:r>
              <a:rPr lang="en-US" altLang="ja-JP" sz="1600" dirty="0">
                <a:latin typeface="Segoe UI Symbol" panose="020B0502040204020203" pitchFamily="34" charset="0"/>
                <a:ea typeface="Segoe UI Symbol" panose="020B0502040204020203" pitchFamily="34" charset="0"/>
              </a:rPr>
              <a:t>(a=seq(1,10),b=seq(2,20,2),c=seq(3,30,3))</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j-ea"/>
                <a:ea typeface="+mj-ea"/>
              </a:rPr>
              <a:t>行ごとの和</a:t>
            </a:r>
            <a:endParaRPr lang="en-US" altLang="ja-JP" sz="1600" dirty="0">
              <a:latin typeface="+mj-ea"/>
              <a:ea typeface="+mj-ea"/>
            </a:endParaRPr>
          </a:p>
          <a:p>
            <a:r>
              <a:rPr lang="en-US" altLang="ja-JP" sz="1600" dirty="0">
                <a:latin typeface="Segoe UI Symbol" panose="020B0502040204020203" pitchFamily="34" charset="0"/>
                <a:ea typeface="Segoe UI Symbol" panose="020B0502040204020203" pitchFamily="34" charset="0"/>
              </a:rPr>
              <a:t>apply(df, 1, sum)</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j-ea"/>
                <a:ea typeface="+mj-ea"/>
              </a:rPr>
              <a:t>列ごとの平均</a:t>
            </a:r>
            <a:endParaRPr lang="en-US" altLang="ja-JP" sz="1600" dirty="0">
              <a:latin typeface="+mj-ea"/>
              <a:ea typeface="+mj-ea"/>
            </a:endParaRPr>
          </a:p>
          <a:p>
            <a:r>
              <a:rPr lang="en-US" altLang="ja-JP" sz="1600" dirty="0">
                <a:latin typeface="Segoe UI Symbol" panose="020B0502040204020203" pitchFamily="34" charset="0"/>
                <a:ea typeface="Segoe UI Symbol" panose="020B0502040204020203" pitchFamily="34" charset="0"/>
              </a:rPr>
              <a:t>apply(df, 2, mean)</a:t>
            </a:r>
          </a:p>
          <a:p>
            <a:endParaRPr lang="en-US" altLang="ja-JP" sz="1600" dirty="0">
              <a:latin typeface="Segoe UI Symbol" panose="020B0502040204020203" pitchFamily="34" charset="0"/>
              <a:ea typeface="Segoe UI Symbol" panose="020B0502040204020203" pitchFamily="34" charset="0"/>
            </a:endParaRPr>
          </a:p>
          <a:p>
            <a:r>
              <a:rPr lang="en-US" altLang="ja-JP" sz="1600" b="1" dirty="0">
                <a:latin typeface="Segoe UI Symbol" panose="020B0502040204020203" pitchFamily="34" charset="0"/>
                <a:ea typeface="Segoe UI Symbol" panose="020B0502040204020203" pitchFamily="34" charset="0"/>
              </a:rPr>
              <a:t>##</a:t>
            </a:r>
            <a:r>
              <a:rPr lang="en-US" altLang="ja-JP" sz="1600" b="1" dirty="0" err="1">
                <a:latin typeface="Meiryo" panose="020B0604030504040204" pitchFamily="34" charset="-128"/>
                <a:ea typeface="Meiryo" panose="020B0604030504040204" pitchFamily="34" charset="-128"/>
              </a:rPr>
              <a:t>sapply</a:t>
            </a:r>
            <a:r>
              <a:rPr lang="ja-JP" altLang="en-US" sz="1600" b="1">
                <a:latin typeface="Meiryo" panose="020B0604030504040204" pitchFamily="34" charset="-128"/>
                <a:ea typeface="Meiryo" panose="020B0604030504040204" pitchFamily="34" charset="-128"/>
              </a:rPr>
              <a:t>によるベクトル操作</a:t>
            </a:r>
            <a:endParaRPr lang="en-US" altLang="ja-JP" sz="1600" b="1"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ベクトルの作成</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x &lt;- c(1:50)</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ベクトルの要素ごとの平方根</a:t>
            </a:r>
            <a:endParaRPr lang="en-US" altLang="ja-JP" sz="1600" dirty="0">
              <a:latin typeface="Meiryo" panose="020B0604030504040204" pitchFamily="34" charset="-128"/>
              <a:ea typeface="Meiryo" panose="020B0604030504040204" pitchFamily="34" charset="-128"/>
            </a:endParaRPr>
          </a:p>
          <a:p>
            <a:r>
              <a:rPr lang="en-US" altLang="ja-JP" sz="1600" dirty="0" err="1">
                <a:latin typeface="Segoe UI Symbol" panose="020B0502040204020203" pitchFamily="34" charset="0"/>
                <a:ea typeface="Segoe UI Symbol" panose="020B0502040204020203" pitchFamily="34" charset="0"/>
              </a:rPr>
              <a:t>sapply</a:t>
            </a:r>
            <a:r>
              <a:rPr lang="en-US" altLang="ja-JP" sz="1600" dirty="0">
                <a:latin typeface="Segoe UI Symbol" panose="020B0502040204020203" pitchFamily="34" charset="0"/>
                <a:ea typeface="Segoe UI Symbol" panose="020B0502040204020203" pitchFamily="34" charset="0"/>
              </a:rPr>
              <a:t>(x, sqrt)</a:t>
            </a:r>
          </a:p>
        </p:txBody>
      </p:sp>
      <p:sp>
        <p:nvSpPr>
          <p:cNvPr id="14" name="正方形/長方形 13">
            <a:extLst>
              <a:ext uri="{FF2B5EF4-FFF2-40B4-BE49-F238E27FC236}">
                <a16:creationId xmlns:a16="http://schemas.microsoft.com/office/drawing/2014/main" id="{40292A46-B225-CC49-B4AE-929BD6E420F7}"/>
              </a:ext>
            </a:extLst>
          </p:cNvPr>
          <p:cNvSpPr/>
          <p:nvPr/>
        </p:nvSpPr>
        <p:spPr>
          <a:xfrm>
            <a:off x="4572000" y="1343818"/>
            <a:ext cx="3661957" cy="338554"/>
          </a:xfrm>
          <a:prstGeom prst="rect">
            <a:avLst/>
          </a:prstGeom>
        </p:spPr>
        <p:txBody>
          <a:bodyPr wrap="square">
            <a:spAutoFit/>
          </a:bodyPr>
          <a:lstStyle/>
          <a:p>
            <a:r>
              <a:rPr lang="ja-JP" altLang="en-US" sz="1600" b="1">
                <a:latin typeface="+mj-ea"/>
                <a:ea typeface="+mj-ea"/>
              </a:rPr>
              <a:t>書き方によって結構処理時間が違う</a:t>
            </a:r>
            <a:endParaRPr lang="en-US" altLang="ja-JP" sz="1600" dirty="0">
              <a:latin typeface="+mj-ea"/>
              <a:ea typeface="+mj-ea"/>
            </a:endParaRPr>
          </a:p>
        </p:txBody>
      </p:sp>
      <p:pic>
        <p:nvPicPr>
          <p:cNvPr id="5" name="図 4">
            <a:extLst>
              <a:ext uri="{FF2B5EF4-FFF2-40B4-BE49-F238E27FC236}">
                <a16:creationId xmlns:a16="http://schemas.microsoft.com/office/drawing/2014/main" id="{EAB4BB20-AD08-D94F-9905-FE24B52DDDF8}"/>
              </a:ext>
            </a:extLst>
          </p:cNvPr>
          <p:cNvPicPr>
            <a:picLocks noChangeAspect="1"/>
          </p:cNvPicPr>
          <p:nvPr/>
        </p:nvPicPr>
        <p:blipFill rotWithShape="1">
          <a:blip r:embed="rId2"/>
          <a:srcRect r="5180"/>
          <a:stretch/>
        </p:blipFill>
        <p:spPr>
          <a:xfrm>
            <a:off x="4572000" y="1675492"/>
            <a:ext cx="2805830" cy="1930400"/>
          </a:xfrm>
          <a:prstGeom prst="rect">
            <a:avLst/>
          </a:prstGeom>
        </p:spPr>
      </p:pic>
      <p:sp>
        <p:nvSpPr>
          <p:cNvPr id="6" name="テキスト ボックス 5">
            <a:extLst>
              <a:ext uri="{FF2B5EF4-FFF2-40B4-BE49-F238E27FC236}">
                <a16:creationId xmlns:a16="http://schemas.microsoft.com/office/drawing/2014/main" id="{C007B880-110C-D548-A17E-E6AEEDBC804A}"/>
              </a:ext>
            </a:extLst>
          </p:cNvPr>
          <p:cNvSpPr txBox="1"/>
          <p:nvPr/>
        </p:nvSpPr>
        <p:spPr>
          <a:xfrm>
            <a:off x="7679959" y="2260920"/>
            <a:ext cx="1107996" cy="646331"/>
          </a:xfrm>
          <a:prstGeom prst="rect">
            <a:avLst/>
          </a:prstGeom>
          <a:noFill/>
        </p:spPr>
        <p:txBody>
          <a:bodyPr wrap="none" rtlCol="0">
            <a:spAutoFit/>
          </a:bodyPr>
          <a:lstStyle/>
          <a:p>
            <a:r>
              <a:rPr kumimoji="1" lang="ja-JP" altLang="en-US"/>
              <a:t>所要時間</a:t>
            </a:r>
            <a:endParaRPr kumimoji="1" lang="en-US" altLang="ja-JP" dirty="0"/>
          </a:p>
          <a:p>
            <a:r>
              <a:rPr lang="en-US" altLang="ja-JP" dirty="0"/>
              <a:t>0.027</a:t>
            </a:r>
            <a:r>
              <a:rPr lang="ja-JP" altLang="en-US"/>
              <a:t>秒</a:t>
            </a:r>
            <a:endParaRPr kumimoji="1" lang="ja-JP" altLang="en-US"/>
          </a:p>
        </p:txBody>
      </p:sp>
      <p:sp>
        <p:nvSpPr>
          <p:cNvPr id="12" name="テキスト ボックス 11">
            <a:extLst>
              <a:ext uri="{FF2B5EF4-FFF2-40B4-BE49-F238E27FC236}">
                <a16:creationId xmlns:a16="http://schemas.microsoft.com/office/drawing/2014/main" id="{86C43163-E4E3-DE4C-8461-6341377EBD1E}"/>
              </a:ext>
            </a:extLst>
          </p:cNvPr>
          <p:cNvSpPr txBox="1"/>
          <p:nvPr/>
        </p:nvSpPr>
        <p:spPr>
          <a:xfrm>
            <a:off x="7679959" y="3909010"/>
            <a:ext cx="1107996" cy="646331"/>
          </a:xfrm>
          <a:prstGeom prst="rect">
            <a:avLst/>
          </a:prstGeom>
          <a:noFill/>
        </p:spPr>
        <p:txBody>
          <a:bodyPr wrap="none" rtlCol="0">
            <a:spAutoFit/>
          </a:bodyPr>
          <a:lstStyle/>
          <a:p>
            <a:r>
              <a:rPr kumimoji="1" lang="ja-JP" altLang="en-US"/>
              <a:t>所要時間</a:t>
            </a:r>
            <a:endParaRPr kumimoji="1" lang="en-US" altLang="ja-JP" dirty="0"/>
          </a:p>
          <a:p>
            <a:r>
              <a:rPr lang="en-US" altLang="ja-JP" dirty="0"/>
              <a:t>0.024</a:t>
            </a:r>
            <a:r>
              <a:rPr lang="ja-JP" altLang="en-US"/>
              <a:t>秒</a:t>
            </a:r>
            <a:endParaRPr kumimoji="1" lang="ja-JP" altLang="en-US"/>
          </a:p>
        </p:txBody>
      </p:sp>
      <p:pic>
        <p:nvPicPr>
          <p:cNvPr id="8" name="図 7">
            <a:extLst>
              <a:ext uri="{FF2B5EF4-FFF2-40B4-BE49-F238E27FC236}">
                <a16:creationId xmlns:a16="http://schemas.microsoft.com/office/drawing/2014/main" id="{5B578C93-E6BF-D540-BF7D-81C2584B26CB}"/>
              </a:ext>
            </a:extLst>
          </p:cNvPr>
          <p:cNvPicPr>
            <a:picLocks noChangeAspect="1"/>
          </p:cNvPicPr>
          <p:nvPr/>
        </p:nvPicPr>
        <p:blipFill>
          <a:blip r:embed="rId3"/>
          <a:stretch>
            <a:fillRect/>
          </a:stretch>
        </p:blipFill>
        <p:spPr>
          <a:xfrm>
            <a:off x="4616537" y="3403948"/>
            <a:ext cx="2641600" cy="1714500"/>
          </a:xfrm>
          <a:prstGeom prst="rect">
            <a:avLst/>
          </a:prstGeom>
        </p:spPr>
      </p:pic>
      <p:pic>
        <p:nvPicPr>
          <p:cNvPr id="11" name="図 10">
            <a:extLst>
              <a:ext uri="{FF2B5EF4-FFF2-40B4-BE49-F238E27FC236}">
                <a16:creationId xmlns:a16="http://schemas.microsoft.com/office/drawing/2014/main" id="{CEFB7CD1-552C-364E-8EB3-E9DC16205427}"/>
              </a:ext>
            </a:extLst>
          </p:cNvPr>
          <p:cNvPicPr>
            <a:picLocks noChangeAspect="1"/>
          </p:cNvPicPr>
          <p:nvPr/>
        </p:nvPicPr>
        <p:blipFill>
          <a:blip r:embed="rId4"/>
          <a:stretch>
            <a:fillRect/>
          </a:stretch>
        </p:blipFill>
        <p:spPr>
          <a:xfrm>
            <a:off x="4603837" y="5118448"/>
            <a:ext cx="2654300" cy="1612900"/>
          </a:xfrm>
          <a:prstGeom prst="rect">
            <a:avLst/>
          </a:prstGeom>
        </p:spPr>
      </p:pic>
      <p:sp>
        <p:nvSpPr>
          <p:cNvPr id="15" name="テキスト ボックス 14">
            <a:extLst>
              <a:ext uri="{FF2B5EF4-FFF2-40B4-BE49-F238E27FC236}">
                <a16:creationId xmlns:a16="http://schemas.microsoft.com/office/drawing/2014/main" id="{AE37740C-6595-444D-893A-ABB836B9EC10}"/>
              </a:ext>
            </a:extLst>
          </p:cNvPr>
          <p:cNvSpPr txBox="1"/>
          <p:nvPr/>
        </p:nvSpPr>
        <p:spPr>
          <a:xfrm>
            <a:off x="7679959" y="5601732"/>
            <a:ext cx="1107996" cy="646331"/>
          </a:xfrm>
          <a:prstGeom prst="rect">
            <a:avLst/>
          </a:prstGeom>
          <a:noFill/>
        </p:spPr>
        <p:txBody>
          <a:bodyPr wrap="none" rtlCol="0">
            <a:spAutoFit/>
          </a:bodyPr>
          <a:lstStyle/>
          <a:p>
            <a:r>
              <a:rPr kumimoji="1" lang="ja-JP" altLang="en-US"/>
              <a:t>所要時間</a:t>
            </a:r>
            <a:endParaRPr kumimoji="1" lang="en-US" altLang="ja-JP" dirty="0"/>
          </a:p>
          <a:p>
            <a:r>
              <a:rPr lang="en-US" altLang="ja-JP" dirty="0"/>
              <a:t>0.01</a:t>
            </a:r>
            <a:r>
              <a:rPr lang="ja-JP" altLang="en-US"/>
              <a:t>秒</a:t>
            </a:r>
            <a:endParaRPr kumimoji="1" lang="ja-JP" altLang="en-US"/>
          </a:p>
        </p:txBody>
      </p:sp>
    </p:spTree>
    <p:extLst>
      <p:ext uri="{BB962C8B-B14F-4D97-AF65-F5344CB8AC3E}">
        <p14:creationId xmlns:p14="http://schemas.microsoft.com/office/powerpoint/2010/main" val="629261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F3E37-65CC-4940-801A-4A9CE322BA2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プログラミングの基礎知識</a:t>
            </a:r>
          </a:p>
        </p:txBody>
      </p:sp>
      <p:sp>
        <p:nvSpPr>
          <p:cNvPr id="3" name="コンテンツ プレースホルダー 2">
            <a:extLst>
              <a:ext uri="{FF2B5EF4-FFF2-40B4-BE49-F238E27FC236}">
                <a16:creationId xmlns:a16="http://schemas.microsoft.com/office/drawing/2014/main" id="{FE0FFE78-EE17-8B44-B523-CC3A6630F0F5}"/>
              </a:ext>
            </a:extLst>
          </p:cNvPr>
          <p:cNvSpPr>
            <a:spLocks noGrp="1"/>
          </p:cNvSpPr>
          <p:nvPr>
            <p:ph idx="1"/>
          </p:nvPr>
        </p:nvSpPr>
        <p:spPr>
          <a:xfrm>
            <a:off x="628650" y="1110499"/>
            <a:ext cx="7886700" cy="466638"/>
          </a:xfrm>
        </p:spPr>
        <p:txBody>
          <a:bodyPr>
            <a:normAutofit lnSpcReduction="10000"/>
          </a:bodyPr>
          <a:lstStyle/>
          <a:p>
            <a:pPr marL="0" indent="0">
              <a:buNone/>
            </a:pPr>
            <a:r>
              <a:rPr kumimoji="1" lang="ja-JP" altLang="en-US" b="1"/>
              <a:t>配列（リスト）</a:t>
            </a:r>
          </a:p>
        </p:txBody>
      </p:sp>
      <p:sp>
        <p:nvSpPr>
          <p:cNvPr id="4" name="テキスト ボックス 3">
            <a:extLst>
              <a:ext uri="{FF2B5EF4-FFF2-40B4-BE49-F238E27FC236}">
                <a16:creationId xmlns:a16="http://schemas.microsoft.com/office/drawing/2014/main" id="{F30BEC98-FD5A-1A48-9AF4-86668168FAF4}"/>
              </a:ext>
            </a:extLst>
          </p:cNvPr>
          <p:cNvSpPr txBox="1"/>
          <p:nvPr/>
        </p:nvSpPr>
        <p:spPr>
          <a:xfrm>
            <a:off x="3902841" y="1577971"/>
            <a:ext cx="1338315" cy="461665"/>
          </a:xfrm>
          <a:prstGeom prst="rect">
            <a:avLst/>
          </a:prstGeom>
          <a:noFill/>
        </p:spPr>
        <p:txBody>
          <a:bodyPr wrap="none" rtlCol="0">
            <a:spAutoFit/>
          </a:bodyPr>
          <a:lstStyle/>
          <a:p>
            <a:pPr algn="ctr"/>
            <a:r>
              <a:rPr kumimoji="1" lang="en-US" altLang="ja-JP" sz="2400" b="1" dirty="0">
                <a:solidFill>
                  <a:schemeClr val="accent6"/>
                </a:solidFill>
                <a:latin typeface="Meiryo" panose="020B0604030504040204" pitchFamily="34" charset="-128"/>
                <a:ea typeface="Meiryo" panose="020B0604030504040204" pitchFamily="34" charset="-128"/>
              </a:rPr>
              <a:t>Python</a:t>
            </a:r>
            <a:endParaRPr kumimoji="1" lang="ja-JP" altLang="en-US" sz="2400" b="1">
              <a:solidFill>
                <a:schemeClr val="accent6"/>
              </a:solidFill>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CD92CE25-14D9-D541-979C-D70D3C074AB9}"/>
              </a:ext>
            </a:extLst>
          </p:cNvPr>
          <p:cNvSpPr/>
          <p:nvPr/>
        </p:nvSpPr>
        <p:spPr>
          <a:xfrm>
            <a:off x="121398" y="2038801"/>
            <a:ext cx="2824357" cy="4278094"/>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a:t>
            </a:r>
            <a:r>
              <a:rPr lang="ja-JP" altLang="en-US" sz="1600">
                <a:latin typeface="Segoe UI Symbol" panose="020B0502040204020203" pitchFamily="34" charset="0"/>
              </a:rPr>
              <a:t>空リストを作成</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x = []</a:t>
            </a:r>
          </a:p>
          <a:p>
            <a:endParaRPr lang="en-US" altLang="ja-JP" sz="1600" dirty="0">
              <a:latin typeface="Segoe UI Symbol" panose="020B0502040204020203" pitchFamily="34" charset="0"/>
              <a:ea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(1,2,3)</a:t>
            </a:r>
            <a:r>
              <a:rPr lang="ja-JP" altLang="en-US" sz="1600">
                <a:latin typeface="Segoe UI Symbol" panose="020B0502040204020203" pitchFamily="34" charset="0"/>
              </a:rPr>
              <a:t>を</a:t>
            </a:r>
            <a:r>
              <a:rPr lang="en-US" altLang="ja-JP" sz="1600" dirty="0">
                <a:latin typeface="Segoe UI Symbol" panose="020B0502040204020203" pitchFamily="34" charset="0"/>
                <a:ea typeface="Segoe UI Symbol" panose="020B0502040204020203" pitchFamily="34" charset="0"/>
              </a:rPr>
              <a:t>a</a:t>
            </a:r>
            <a:r>
              <a:rPr lang="ja-JP" altLang="en-US" sz="1600">
                <a:latin typeface="Segoe UI Symbol" panose="020B0502040204020203" pitchFamily="34" charset="0"/>
              </a:rPr>
              <a:t>に格納</a:t>
            </a:r>
          </a:p>
          <a:p>
            <a:r>
              <a:rPr lang="en-US" altLang="ja-JP" sz="1600" dirty="0">
                <a:latin typeface="Segoe UI Symbol" panose="020B0502040204020203" pitchFamily="34" charset="0"/>
                <a:ea typeface="Segoe UI Symbol" panose="020B0502040204020203" pitchFamily="34" charset="0"/>
              </a:rPr>
              <a:t>a = [1,2,3]</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(4,5,6)</a:t>
            </a:r>
            <a:r>
              <a:rPr lang="ja-JP" altLang="en-US" sz="1600">
                <a:latin typeface="Segoe UI Symbol" panose="020B0502040204020203" pitchFamily="34" charset="0"/>
              </a:rPr>
              <a:t>を</a:t>
            </a:r>
            <a:r>
              <a:rPr lang="en-US" altLang="ja-JP" sz="1600" dirty="0">
                <a:latin typeface="Segoe UI Symbol" panose="020B0502040204020203" pitchFamily="34" charset="0"/>
                <a:ea typeface="Segoe UI Symbol" panose="020B0502040204020203" pitchFamily="34" charset="0"/>
              </a:rPr>
              <a:t>A</a:t>
            </a:r>
            <a:r>
              <a:rPr lang="ja-JP" altLang="en-US" sz="1600">
                <a:latin typeface="Segoe UI Symbol" panose="020B0502040204020203" pitchFamily="34" charset="0"/>
              </a:rPr>
              <a:t>に格納</a:t>
            </a:r>
          </a:p>
          <a:p>
            <a:r>
              <a:rPr lang="en-US" altLang="ja-JP" sz="1600" dirty="0">
                <a:latin typeface="Segoe UI Symbol" panose="020B0502040204020203" pitchFamily="34" charset="0"/>
                <a:ea typeface="Segoe UI Symbol" panose="020B0502040204020203" pitchFamily="34" charset="0"/>
              </a:rPr>
              <a:t>A = list(range(4,7))</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#リストの連結</a:t>
            </a:r>
          </a:p>
          <a:p>
            <a:r>
              <a:rPr lang="en-US" altLang="ja-JP" sz="1600" dirty="0">
                <a:latin typeface="Segoe UI Symbol" panose="020B0502040204020203" pitchFamily="34" charset="0"/>
                <a:ea typeface="Segoe UI Symbol" panose="020B0502040204020203" pitchFamily="34" charset="0"/>
              </a:rPr>
              <a:t>b = a + A</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#リストの要素の和</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sum(a)</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#文字列リスト</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y = [“apple”, ”orange”]</a:t>
            </a:r>
            <a:endParaRPr lang="ja-JP" altLang="en-US" sz="1600">
              <a:latin typeface="Segoe UI Symbol" panose="020B0502040204020203" pitchFamily="34" charset="0"/>
            </a:endParaRPr>
          </a:p>
        </p:txBody>
      </p:sp>
      <p:sp>
        <p:nvSpPr>
          <p:cNvPr id="9" name="正方形/長方形 8">
            <a:extLst>
              <a:ext uri="{FF2B5EF4-FFF2-40B4-BE49-F238E27FC236}">
                <a16:creationId xmlns:a16="http://schemas.microsoft.com/office/drawing/2014/main" id="{FE2A5727-AA4B-2F42-9CBD-C5280683D638}"/>
              </a:ext>
            </a:extLst>
          </p:cNvPr>
          <p:cNvSpPr/>
          <p:nvPr/>
        </p:nvSpPr>
        <p:spPr>
          <a:xfrm>
            <a:off x="3159821" y="2042123"/>
            <a:ext cx="2824357" cy="4278094"/>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#2</a:t>
            </a:r>
            <a:r>
              <a:rPr lang="ja-JP" altLang="en-US" sz="1600">
                <a:latin typeface="Segoe UI Symbol" panose="020B0502040204020203" pitchFamily="34" charset="0"/>
              </a:rPr>
              <a:t>を</a:t>
            </a:r>
            <a:r>
              <a:rPr lang="en-US" altLang="ja-JP" sz="1600" dirty="0">
                <a:latin typeface="Segoe UI Symbol" panose="020B0502040204020203" pitchFamily="34" charset="0"/>
                <a:ea typeface="Segoe UI Symbol" panose="020B0502040204020203" pitchFamily="34" charset="0"/>
              </a:rPr>
              <a:t>10</a:t>
            </a:r>
            <a:r>
              <a:rPr lang="ja-JP" altLang="en-US" sz="1600">
                <a:latin typeface="Segoe UI Symbol" panose="020B0502040204020203" pitchFamily="34" charset="0"/>
              </a:rPr>
              <a:t>回繰り返し</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r = [2] * 10</a:t>
            </a:r>
          </a:p>
          <a:p>
            <a:endParaRPr lang="en-US" altLang="ja-JP" sz="1600" dirty="0">
              <a:latin typeface="Segoe UI Symbol" panose="020B0502040204020203" pitchFamily="34" charset="0"/>
              <a:ea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4</a:t>
            </a:r>
            <a:r>
              <a:rPr lang="ja-JP" altLang="en-US" sz="1600">
                <a:latin typeface="Segoe UI Symbol" panose="020B0502040204020203" pitchFamily="34" charset="0"/>
              </a:rPr>
              <a:t>から</a:t>
            </a:r>
            <a:r>
              <a:rPr lang="en-US" altLang="ja-JP" sz="1600" dirty="0">
                <a:latin typeface="Segoe UI Symbol" panose="020B0502040204020203" pitchFamily="34" charset="0"/>
                <a:ea typeface="Segoe UI Symbol" panose="020B0502040204020203" pitchFamily="34" charset="0"/>
              </a:rPr>
              <a:t>86</a:t>
            </a:r>
            <a:r>
              <a:rPr lang="ja-JP" altLang="en-US" sz="1600">
                <a:latin typeface="Segoe UI Symbol" panose="020B0502040204020203" pitchFamily="34" charset="0"/>
              </a:rPr>
              <a:t>まで間隔が</a:t>
            </a:r>
            <a:r>
              <a:rPr lang="en-US" altLang="ja-JP" sz="1600" dirty="0">
                <a:latin typeface="Segoe UI Symbol" panose="020B0502040204020203" pitchFamily="34" charset="0"/>
                <a:ea typeface="Segoe UI Symbol" panose="020B0502040204020203" pitchFamily="34" charset="0"/>
              </a:rPr>
              <a:t>2</a:t>
            </a:r>
            <a:r>
              <a:rPr lang="ja-JP" altLang="en-US" sz="1600">
                <a:latin typeface="Segoe UI Symbol" panose="020B0502040204020203" pitchFamily="34" charset="0"/>
              </a:rPr>
              <a:t>の数列</a:t>
            </a:r>
          </a:p>
          <a:p>
            <a:r>
              <a:rPr lang="en-US" altLang="ja-JP" sz="1600" dirty="0">
                <a:latin typeface="Segoe UI Symbol" panose="020B0502040204020203" pitchFamily="34" charset="0"/>
                <a:ea typeface="Segoe UI Symbol" panose="020B0502040204020203" pitchFamily="34" charset="0"/>
              </a:rPr>
              <a:t>c = list(range(4,87,2))</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の最初の</a:t>
            </a:r>
            <a:r>
              <a:rPr lang="en-US" altLang="ja-JP" sz="1600" dirty="0">
                <a:latin typeface="Segoe UI Symbol" panose="020B0502040204020203" pitchFamily="34" charset="0"/>
                <a:ea typeface="Segoe UI Symbol" panose="020B0502040204020203" pitchFamily="34" charset="0"/>
              </a:rPr>
              <a:t>6</a:t>
            </a:r>
            <a:r>
              <a:rPr lang="ja-JP" altLang="en-US" sz="1600">
                <a:latin typeface="Segoe UI Symbol" panose="020B0502040204020203" pitchFamily="34" charset="0"/>
              </a:rPr>
              <a:t>つを表示</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c[:6]</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の最後の</a:t>
            </a:r>
            <a:r>
              <a:rPr lang="en-US" altLang="ja-JP" sz="1600" dirty="0">
                <a:latin typeface="Segoe UI Symbol" panose="020B0502040204020203" pitchFamily="34" charset="0"/>
                <a:ea typeface="Segoe UI Symbol" panose="020B0502040204020203" pitchFamily="34" charset="0"/>
              </a:rPr>
              <a:t>6</a:t>
            </a:r>
            <a:r>
              <a:rPr lang="ja-JP" altLang="en-US" sz="1600">
                <a:latin typeface="Segoe UI Symbol" panose="020B0502040204020203" pitchFamily="34" charset="0"/>
              </a:rPr>
              <a:t>つを表示</a:t>
            </a:r>
          </a:p>
          <a:p>
            <a:r>
              <a:rPr lang="en-US" altLang="ja-JP" sz="1600" dirty="0">
                <a:latin typeface="Segoe UI Symbol" panose="020B0502040204020203" pitchFamily="34" charset="0"/>
                <a:ea typeface="Segoe UI Symbol" panose="020B0502040204020203" pitchFamily="34" charset="0"/>
              </a:rPr>
              <a:t>c[-6:]</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の最初の</a:t>
            </a:r>
            <a:r>
              <a:rPr lang="en-US" altLang="ja-JP" sz="1600" dirty="0">
                <a:latin typeface="Segoe UI Symbol" panose="020B0502040204020203" pitchFamily="34" charset="0"/>
                <a:ea typeface="Segoe UI Symbol" panose="020B0502040204020203" pitchFamily="34" charset="0"/>
              </a:rPr>
              <a:t>10</a:t>
            </a:r>
            <a:r>
              <a:rPr lang="ja-JP" altLang="en-US" sz="1600">
                <a:latin typeface="Segoe UI Symbol" panose="020B0502040204020203" pitchFamily="34" charset="0"/>
              </a:rPr>
              <a:t>個を表示</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c[:10]</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の最後の</a:t>
            </a:r>
            <a:r>
              <a:rPr lang="en-US" altLang="ja-JP" sz="1600" dirty="0">
                <a:latin typeface="Segoe UI Symbol" panose="020B0502040204020203" pitchFamily="34" charset="0"/>
                <a:ea typeface="Segoe UI Symbol" panose="020B0502040204020203" pitchFamily="34" charset="0"/>
              </a:rPr>
              <a:t>10</a:t>
            </a:r>
            <a:r>
              <a:rPr lang="ja-JP" altLang="en-US" sz="1600">
                <a:latin typeface="Segoe UI Symbol" panose="020B0502040204020203" pitchFamily="34" charset="0"/>
              </a:rPr>
              <a:t>個を表示</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c[-10:]</a:t>
            </a:r>
            <a:endParaRPr lang="ja-JP" altLang="en-US" sz="1600">
              <a:latin typeface="Segoe UI Symbol" panose="020B0502040204020203" pitchFamily="34" charset="0"/>
            </a:endParaRPr>
          </a:p>
        </p:txBody>
      </p:sp>
      <p:sp>
        <p:nvSpPr>
          <p:cNvPr id="10" name="正方形/長方形 9">
            <a:extLst>
              <a:ext uri="{FF2B5EF4-FFF2-40B4-BE49-F238E27FC236}">
                <a16:creationId xmlns:a16="http://schemas.microsoft.com/office/drawing/2014/main" id="{094611DC-33EB-544E-A117-CB8BABA2FF48}"/>
              </a:ext>
            </a:extLst>
          </p:cNvPr>
          <p:cNvSpPr/>
          <p:nvPr/>
        </p:nvSpPr>
        <p:spPr>
          <a:xfrm>
            <a:off x="6137753" y="2038801"/>
            <a:ext cx="2884849" cy="4524315"/>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a:t>
            </a:r>
            <a:r>
              <a:rPr lang="en-US" altLang="ja-JP" sz="1600" dirty="0">
                <a:latin typeface="Segoe UI Symbol" panose="020B0502040204020203" pitchFamily="34" charset="0"/>
                <a:ea typeface="Segoe UI Symbol" panose="020B0502040204020203" pitchFamily="34" charset="0"/>
              </a:rPr>
              <a:t>12</a:t>
            </a:r>
            <a:r>
              <a:rPr lang="ja-JP" altLang="en-US" sz="1600">
                <a:latin typeface="Segoe UI Symbol" panose="020B0502040204020203" pitchFamily="34" charset="0"/>
              </a:rPr>
              <a:t>個目の要素（</a:t>
            </a:r>
            <a:r>
              <a:rPr lang="en-US" altLang="ja-JP" sz="1600" b="1" dirty="0">
                <a:solidFill>
                  <a:schemeClr val="accent6"/>
                </a:solidFill>
                <a:latin typeface="Segoe UI Symbol" panose="020B0502040204020203" pitchFamily="34" charset="0"/>
                <a:ea typeface="Segoe UI Symbol" panose="020B0502040204020203" pitchFamily="34" charset="0"/>
              </a:rPr>
              <a:t>0</a:t>
            </a:r>
            <a:r>
              <a:rPr lang="ja-JP" altLang="en-US" sz="1600" b="1">
                <a:solidFill>
                  <a:schemeClr val="accent6"/>
                </a:solidFill>
                <a:latin typeface="Segoe UI Symbol" panose="020B0502040204020203" pitchFamily="34" charset="0"/>
              </a:rPr>
              <a:t>始まりであることに注意</a:t>
            </a:r>
            <a:r>
              <a:rPr lang="ja-JP" altLang="en-US" sz="1600">
                <a:latin typeface="Segoe UI Symbol" panose="020B0502040204020203" pitchFamily="34" charset="0"/>
              </a:rPr>
              <a:t>）</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c[11]</a:t>
            </a:r>
          </a:p>
          <a:p>
            <a:endParaRPr lang="en-US" altLang="ja-JP" sz="1600" dirty="0">
              <a:latin typeface="Segoe UI Symbol" panose="020B0502040204020203" pitchFamily="34" charset="0"/>
              <a:ea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a:t>
            </a:r>
            <a:r>
              <a:rPr lang="en-US" altLang="ja-JP" sz="1600" dirty="0">
                <a:latin typeface="Segoe UI Symbol" panose="020B0502040204020203" pitchFamily="34" charset="0"/>
                <a:ea typeface="Segoe UI Symbol" panose="020B0502040204020203" pitchFamily="34" charset="0"/>
              </a:rPr>
              <a:t>2</a:t>
            </a:r>
            <a:r>
              <a:rPr lang="ja-JP" altLang="en-US" sz="1600">
                <a:latin typeface="Segoe UI Symbol" panose="020B0502040204020203" pitchFamily="34" charset="0"/>
              </a:rPr>
              <a:t>つ目から</a:t>
            </a:r>
            <a:r>
              <a:rPr lang="en-US" altLang="ja-JP" sz="1600" dirty="0">
                <a:latin typeface="Segoe UI Symbol" panose="020B0502040204020203" pitchFamily="34" charset="0"/>
                <a:ea typeface="Segoe UI Symbol" panose="020B0502040204020203" pitchFamily="34" charset="0"/>
              </a:rPr>
              <a:t>5</a:t>
            </a:r>
            <a:r>
              <a:rPr lang="ja-JP" altLang="en-US" sz="1600">
                <a:latin typeface="Segoe UI Symbol" panose="020B0502040204020203" pitchFamily="34" charset="0"/>
              </a:rPr>
              <a:t>つ目までの要素を取得して</a:t>
            </a:r>
            <a:r>
              <a:rPr lang="en-US" altLang="ja-JP" sz="1600" dirty="0">
                <a:latin typeface="Segoe UI Symbol" panose="020B0502040204020203" pitchFamily="34" charset="0"/>
                <a:ea typeface="Segoe UI Symbol" panose="020B0502040204020203" pitchFamily="34" charset="0"/>
              </a:rPr>
              <a:t>d</a:t>
            </a:r>
            <a:r>
              <a:rPr lang="ja-JP" altLang="en-US" sz="1600">
                <a:latin typeface="Segoe UI Symbol" panose="020B0502040204020203" pitchFamily="34" charset="0"/>
              </a:rPr>
              <a:t>に格納</a:t>
            </a:r>
          </a:p>
          <a:p>
            <a:r>
              <a:rPr lang="en-US" altLang="ja-JP" sz="1600" dirty="0">
                <a:latin typeface="Segoe UI Symbol" panose="020B0502040204020203" pitchFamily="34" charset="0"/>
                <a:ea typeface="Segoe UI Symbol" panose="020B0502040204020203" pitchFamily="34" charset="0"/>
              </a:rPr>
              <a:t>d = c[1:5]</a:t>
            </a:r>
            <a:endParaRPr lang="ja-JP" altLang="en-US" sz="1600">
              <a:latin typeface="Segoe UI Symbol" panose="020B0502040204020203" pitchFamily="34" charset="0"/>
            </a:endParaRP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c</a:t>
            </a:r>
            <a:r>
              <a:rPr lang="ja-JP" altLang="en-US" sz="1600">
                <a:latin typeface="Segoe UI Symbol" panose="020B0502040204020203" pitchFamily="34" charset="0"/>
              </a:rPr>
              <a:t>の</a:t>
            </a:r>
            <a:r>
              <a:rPr lang="en-US" altLang="ja-JP" sz="1600" dirty="0">
                <a:latin typeface="Segoe UI Symbol" panose="020B0502040204020203" pitchFamily="34" charset="0"/>
                <a:ea typeface="Segoe UI Symbol" panose="020B0502040204020203" pitchFamily="34" charset="0"/>
              </a:rPr>
              <a:t>5</a:t>
            </a:r>
            <a:r>
              <a:rPr lang="ja-JP" altLang="en-US" sz="1600">
                <a:latin typeface="Segoe UI Symbol" panose="020B0502040204020203" pitchFamily="34" charset="0"/>
              </a:rPr>
              <a:t>つ目以外の要素を</a:t>
            </a:r>
            <a:r>
              <a:rPr lang="en-US" altLang="ja-JP" sz="1600" dirty="0">
                <a:latin typeface="Segoe UI Symbol" panose="020B0502040204020203" pitchFamily="34" charset="0"/>
                <a:ea typeface="Segoe UI Symbol" panose="020B0502040204020203" pitchFamily="34" charset="0"/>
              </a:rPr>
              <a:t>e</a:t>
            </a:r>
            <a:r>
              <a:rPr lang="ja-JP" altLang="en-US" sz="1600">
                <a:latin typeface="Segoe UI Symbol" panose="020B0502040204020203" pitchFamily="34" charset="0"/>
              </a:rPr>
              <a:t>に格納</a:t>
            </a:r>
            <a:endParaRPr lang="en-US" altLang="ja-JP" sz="1600" dirty="0">
              <a:latin typeface="Segoe UI Symbol" panose="020B0502040204020203" pitchFamily="34" charset="0"/>
              <a:ea typeface="Segoe UI Symbol" panose="020B0502040204020203" pitchFamily="34" charset="0"/>
            </a:endParaRPr>
          </a:p>
          <a:p>
            <a:r>
              <a:rPr lang="en-US" altLang="ja-JP" sz="1600" dirty="0" err="1">
                <a:latin typeface="Segoe UI Symbol" panose="020B0502040204020203" pitchFamily="34" charset="0"/>
                <a:ea typeface="Segoe UI Symbol" panose="020B0502040204020203" pitchFamily="34" charset="0"/>
              </a:rPr>
              <a:t>c.pop</a:t>
            </a:r>
            <a:r>
              <a:rPr lang="en-US" altLang="ja-JP" sz="1600" dirty="0">
                <a:latin typeface="Segoe UI Symbol" panose="020B0502040204020203" pitchFamily="34" charset="0"/>
                <a:ea typeface="Segoe UI Symbol" panose="020B0502040204020203" pitchFamily="34" charset="0"/>
              </a:rPr>
              <a:t>(4)</a:t>
            </a:r>
          </a:p>
          <a:p>
            <a:r>
              <a:rPr lang="en-US" altLang="ja-JP" sz="1600" dirty="0">
                <a:latin typeface="Segoe UI Symbol" panose="020B0502040204020203" pitchFamily="34" charset="0"/>
                <a:ea typeface="Segoe UI Symbol" panose="020B0502040204020203" pitchFamily="34" charset="0"/>
              </a:rPr>
              <a:t>e = c</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Segoe UI Symbol" panose="020B0502040204020203" pitchFamily="34" charset="0"/>
              </a:rPr>
              <a:t>最後に</a:t>
            </a:r>
            <a:r>
              <a:rPr lang="en-US" altLang="ja-JP" sz="1600" dirty="0">
                <a:latin typeface="Segoe UI Symbol" panose="020B0502040204020203" pitchFamily="34" charset="0"/>
                <a:ea typeface="Segoe UI Symbol" panose="020B0502040204020203" pitchFamily="34" charset="0"/>
              </a:rPr>
              <a:t>100</a:t>
            </a:r>
            <a:r>
              <a:rPr lang="ja-JP" altLang="en-US" sz="1600">
                <a:latin typeface="Segoe UI Symbol" panose="020B0502040204020203" pitchFamily="34" charset="0"/>
              </a:rPr>
              <a:t>を追加</a:t>
            </a:r>
            <a:endParaRPr lang="en-US" altLang="ja-JP" sz="1600" dirty="0">
              <a:latin typeface="Segoe UI Symbol" panose="020B0502040204020203" pitchFamily="34" charset="0"/>
              <a:ea typeface="Segoe UI Symbol" panose="020B0502040204020203" pitchFamily="34" charset="0"/>
            </a:endParaRPr>
          </a:p>
          <a:p>
            <a:r>
              <a:rPr lang="en-US" altLang="ja-JP" sz="1600" dirty="0" err="1">
                <a:latin typeface="Segoe UI Symbol" panose="020B0502040204020203" pitchFamily="34" charset="0"/>
                <a:ea typeface="Segoe UI Symbol" panose="020B0502040204020203" pitchFamily="34" charset="0"/>
              </a:rPr>
              <a:t>c.append</a:t>
            </a:r>
            <a:r>
              <a:rPr lang="en-US" altLang="ja-JP" sz="1600" dirty="0">
                <a:latin typeface="Segoe UI Symbol" panose="020B0502040204020203" pitchFamily="34" charset="0"/>
                <a:ea typeface="Segoe UI Symbol" panose="020B0502040204020203" pitchFamily="34" charset="0"/>
              </a:rPr>
              <a:t>(100)</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#4</a:t>
            </a:r>
            <a:r>
              <a:rPr lang="ja-JP" altLang="en-US" sz="1600">
                <a:latin typeface="Segoe UI Symbol" panose="020B0502040204020203" pitchFamily="34" charset="0"/>
              </a:rPr>
              <a:t>番目に</a:t>
            </a:r>
            <a:r>
              <a:rPr lang="en-US" altLang="ja-JP" sz="1600" dirty="0">
                <a:latin typeface="Segoe UI Symbol" panose="020B0502040204020203" pitchFamily="34" charset="0"/>
                <a:ea typeface="Segoe UI Symbol" panose="020B0502040204020203" pitchFamily="34" charset="0"/>
              </a:rPr>
              <a:t>50</a:t>
            </a:r>
            <a:r>
              <a:rPr lang="ja-JP" altLang="en-US" sz="1600">
                <a:latin typeface="Segoe UI Symbol" panose="020B0502040204020203" pitchFamily="34" charset="0"/>
              </a:rPr>
              <a:t>を追加</a:t>
            </a:r>
            <a:endParaRPr lang="en-US" altLang="ja-JP" sz="1600" dirty="0">
              <a:latin typeface="Segoe UI Symbol" panose="020B0502040204020203" pitchFamily="34" charset="0"/>
              <a:ea typeface="Segoe UI Symbol" panose="020B0502040204020203" pitchFamily="34" charset="0"/>
            </a:endParaRPr>
          </a:p>
          <a:p>
            <a:r>
              <a:rPr lang="en-US" altLang="ja-JP" sz="1600" dirty="0" err="1">
                <a:latin typeface="Segoe UI Symbol" panose="020B0502040204020203" pitchFamily="34" charset="0"/>
                <a:ea typeface="Segoe UI Symbol" panose="020B0502040204020203" pitchFamily="34" charset="0"/>
              </a:rPr>
              <a:t>c.insert</a:t>
            </a:r>
            <a:r>
              <a:rPr lang="en-US" altLang="ja-JP" sz="1600" dirty="0">
                <a:latin typeface="Segoe UI Symbol" panose="020B0502040204020203" pitchFamily="34" charset="0"/>
                <a:ea typeface="Segoe UI Symbol" panose="020B0502040204020203" pitchFamily="34" charset="0"/>
              </a:rPr>
              <a:t>(3,50)</a:t>
            </a:r>
            <a:endParaRPr lang="ja-JP" altLang="en-US" sz="1600">
              <a:latin typeface="Segoe UI Symbol" panose="020B0502040204020203" pitchFamily="34" charset="0"/>
            </a:endParaRPr>
          </a:p>
        </p:txBody>
      </p:sp>
    </p:spTree>
    <p:extLst>
      <p:ext uri="{BB962C8B-B14F-4D97-AF65-F5344CB8AC3E}">
        <p14:creationId xmlns:p14="http://schemas.microsoft.com/office/powerpoint/2010/main" val="1646101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F3E37-65CC-4940-801A-4A9CE322BA2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プログラミングの基礎知識</a:t>
            </a:r>
          </a:p>
        </p:txBody>
      </p:sp>
      <p:sp>
        <p:nvSpPr>
          <p:cNvPr id="3" name="コンテンツ プレースホルダー 2">
            <a:extLst>
              <a:ext uri="{FF2B5EF4-FFF2-40B4-BE49-F238E27FC236}">
                <a16:creationId xmlns:a16="http://schemas.microsoft.com/office/drawing/2014/main" id="{FE0FFE78-EE17-8B44-B523-CC3A6630F0F5}"/>
              </a:ext>
            </a:extLst>
          </p:cNvPr>
          <p:cNvSpPr>
            <a:spLocks noGrp="1"/>
          </p:cNvSpPr>
          <p:nvPr>
            <p:ph idx="1"/>
          </p:nvPr>
        </p:nvSpPr>
        <p:spPr>
          <a:xfrm>
            <a:off x="628650" y="1110499"/>
            <a:ext cx="7886700" cy="466638"/>
          </a:xfrm>
        </p:spPr>
        <p:txBody>
          <a:bodyPr>
            <a:normAutofit lnSpcReduction="10000"/>
          </a:bodyPr>
          <a:lstStyle/>
          <a:p>
            <a:pPr marL="0" indent="0">
              <a:buNone/>
            </a:pPr>
            <a:r>
              <a:rPr kumimoji="1" lang="ja-JP" altLang="en-US" b="1"/>
              <a:t>データフレーム</a:t>
            </a:r>
          </a:p>
        </p:txBody>
      </p:sp>
      <p:sp>
        <p:nvSpPr>
          <p:cNvPr id="4" name="テキスト ボックス 3">
            <a:extLst>
              <a:ext uri="{FF2B5EF4-FFF2-40B4-BE49-F238E27FC236}">
                <a16:creationId xmlns:a16="http://schemas.microsoft.com/office/drawing/2014/main" id="{F30BEC98-FD5A-1A48-9AF4-86668168FAF4}"/>
              </a:ext>
            </a:extLst>
          </p:cNvPr>
          <p:cNvSpPr txBox="1"/>
          <p:nvPr/>
        </p:nvSpPr>
        <p:spPr>
          <a:xfrm>
            <a:off x="3368431" y="1053917"/>
            <a:ext cx="1526315" cy="523220"/>
          </a:xfrm>
          <a:prstGeom prst="rect">
            <a:avLst/>
          </a:prstGeom>
          <a:noFill/>
        </p:spPr>
        <p:txBody>
          <a:bodyPr wrap="none" rtlCol="0">
            <a:spAutoFit/>
          </a:bodyPr>
          <a:lstStyle/>
          <a:p>
            <a:r>
              <a:rPr kumimoji="1" lang="en-US" altLang="ja-JP" sz="2800" b="1" dirty="0">
                <a:solidFill>
                  <a:schemeClr val="accent6"/>
                </a:solidFill>
                <a:latin typeface="Meiryo" panose="020B0604030504040204" pitchFamily="34" charset="-128"/>
                <a:ea typeface="Meiryo" panose="020B0604030504040204" pitchFamily="34" charset="-128"/>
              </a:rPr>
              <a:t>Python</a:t>
            </a:r>
            <a:endParaRPr kumimoji="1" lang="ja-JP" altLang="en-US" sz="2800" b="1">
              <a:solidFill>
                <a:schemeClr val="accent6"/>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094611DC-33EB-544E-A117-CB8BABA2FF48}"/>
              </a:ext>
            </a:extLst>
          </p:cNvPr>
          <p:cNvSpPr/>
          <p:nvPr/>
        </p:nvSpPr>
        <p:spPr>
          <a:xfrm>
            <a:off x="4862244" y="1400400"/>
            <a:ext cx="3999720" cy="5262979"/>
          </a:xfrm>
          <a:prstGeom prst="rect">
            <a:avLst/>
          </a:prstGeom>
        </p:spPr>
        <p:txBody>
          <a:bodyPr wrap="square">
            <a:spAutoFit/>
          </a:bodyPr>
          <a:lstStyle/>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列名を新しくつける</a:t>
            </a:r>
            <a:endParaRPr lang="en-US" altLang="ja-JP" sz="1600" dirty="0">
              <a:latin typeface="Meiryo" panose="020B0604030504040204" pitchFamily="34" charset="-128"/>
              <a:ea typeface="Meiryo" panose="020B0604030504040204" pitchFamily="34" charset="-128"/>
            </a:endParaRPr>
          </a:p>
          <a:p>
            <a:r>
              <a:rPr lang="en-US" altLang="ja-JP" sz="1600" dirty="0" err="1">
                <a:latin typeface="Segoe UI Symbol" panose="020B0502040204020203" pitchFamily="34" charset="0"/>
                <a:ea typeface="Segoe UI Symbol" panose="020B0502040204020203" pitchFamily="34" charset="0"/>
              </a:rPr>
              <a:t>df.columns</a:t>
            </a:r>
            <a:r>
              <a:rPr lang="en-US" altLang="ja-JP" sz="1600" dirty="0">
                <a:latin typeface="Segoe UI Symbol" panose="020B0502040204020203" pitchFamily="34" charset="0"/>
                <a:ea typeface="Segoe UI Symbol" panose="020B0502040204020203" pitchFamily="34" charset="0"/>
              </a:rPr>
              <a:t> = ["new_a","</a:t>
            </a:r>
            <a:r>
              <a:rPr lang="en-US" altLang="ja-JP" sz="1600" dirty="0" err="1">
                <a:latin typeface="Segoe UI Symbol" panose="020B0502040204020203" pitchFamily="34" charset="0"/>
                <a:ea typeface="Segoe UI Symbol" panose="020B0502040204020203" pitchFamily="34" charset="0"/>
              </a:rPr>
              <a:t>new_b</a:t>
            </a:r>
            <a:r>
              <a:rPr lang="en-US" altLang="ja-JP" sz="1600" dirty="0">
                <a:latin typeface="Segoe UI Symbol" panose="020B0502040204020203" pitchFamily="34" charset="0"/>
                <a:ea typeface="Segoe UI Symbol" panose="020B0502040204020203" pitchFamily="34" charset="0"/>
              </a:rPr>
              <a:t>"]</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行名を新しくつける</a:t>
            </a:r>
            <a:endParaRPr lang="en-US" altLang="ja-JP" sz="1600" dirty="0">
              <a:latin typeface="Meiryo" panose="020B0604030504040204" pitchFamily="34" charset="-128"/>
              <a:ea typeface="Meiryo" panose="020B0604030504040204" pitchFamily="34" charset="-128"/>
            </a:endParaRPr>
          </a:p>
          <a:p>
            <a:r>
              <a:rPr lang="en-US" altLang="ja-JP" sz="1600" dirty="0" err="1">
                <a:latin typeface="Segoe UI Symbol" panose="020B0502040204020203" pitchFamily="34" charset="0"/>
                <a:ea typeface="Segoe UI Symbol" panose="020B0502040204020203" pitchFamily="34" charset="0"/>
              </a:rPr>
              <a:t>df.index</a:t>
            </a:r>
            <a:r>
              <a:rPr lang="en-US" altLang="ja-JP" sz="1600" dirty="0">
                <a:latin typeface="Segoe UI Symbol" panose="020B0502040204020203" pitchFamily="34" charset="0"/>
                <a:ea typeface="Segoe UI Symbol" panose="020B0502040204020203" pitchFamily="34" charset="0"/>
              </a:rPr>
              <a:t> = ["A1","A2","A3","A4","A5","A6"]</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特定の列を取り出す</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df["</a:t>
            </a:r>
            <a:r>
              <a:rPr lang="en-US" altLang="ja-JP" sz="1600" dirty="0" err="1">
                <a:latin typeface="Segoe UI Symbol" panose="020B0502040204020203" pitchFamily="34" charset="0"/>
                <a:ea typeface="Segoe UI Symbol" panose="020B0502040204020203" pitchFamily="34" charset="0"/>
              </a:rPr>
              <a:t>new_a</a:t>
            </a:r>
            <a:r>
              <a:rPr lang="en-US" altLang="ja-JP" sz="1600" dirty="0">
                <a:latin typeface="Segoe UI Symbol" panose="020B0502040204020203" pitchFamily="34" charset="0"/>
                <a:ea typeface="Segoe UI Symbol" panose="020B0502040204020203" pitchFamily="34" charset="0"/>
              </a:rPr>
              <a:t>"]</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新しい列を追加</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df["</a:t>
            </a:r>
            <a:r>
              <a:rPr lang="en-US" altLang="ja-JP" sz="1600" dirty="0" err="1">
                <a:latin typeface="Segoe UI Symbol" panose="020B0502040204020203" pitchFamily="34" charset="0"/>
                <a:ea typeface="Segoe UI Symbol" panose="020B0502040204020203" pitchFamily="34" charset="0"/>
              </a:rPr>
              <a:t>new_c</a:t>
            </a:r>
            <a:r>
              <a:rPr lang="en-US" altLang="ja-JP" sz="1600" dirty="0">
                <a:latin typeface="Segoe UI Symbol" panose="020B0502040204020203" pitchFamily="34" charset="0"/>
                <a:ea typeface="Segoe UI Symbol" panose="020B0502040204020203" pitchFamily="34" charset="0"/>
              </a:rPr>
              <a:t>"] = 5</a:t>
            </a:r>
          </a:p>
          <a:p>
            <a:endParaRPr lang="en-US" altLang="ja-JP" sz="1600" dirty="0">
              <a:latin typeface="Segoe UI Symbol" panose="020B0502040204020203" pitchFamily="34" charset="0"/>
              <a:ea typeface="Segoe UI Symbol" panose="020B0502040204020203" pitchFamily="34" charset="0"/>
            </a:endParaRPr>
          </a:p>
          <a:p>
            <a:r>
              <a:rPr lang="ja-JP" altLang="en-US" sz="1600">
                <a:latin typeface="Segoe UI Symbol" panose="020B0502040204020203" pitchFamily="34" charset="0"/>
              </a:rPr>
              <a:t>#要素の参照</a:t>
            </a:r>
            <a:endParaRPr lang="en-US" altLang="ja-JP" sz="1600" dirty="0">
              <a:latin typeface="Segoe UI Symbol" panose="020B0502040204020203" pitchFamily="34" charset="0"/>
            </a:endParaRPr>
          </a:p>
          <a:p>
            <a:r>
              <a:rPr lang="en-US" altLang="ja-JP" sz="1600" dirty="0" err="1">
                <a:latin typeface="Segoe UI Symbol" panose="020B0502040204020203" pitchFamily="34" charset="0"/>
                <a:ea typeface="Segoe UI Symbol" panose="020B0502040204020203" pitchFamily="34" charset="0"/>
              </a:rPr>
              <a:t>df.iloc</a:t>
            </a:r>
            <a:r>
              <a:rPr lang="en-US" altLang="ja-JP" sz="1600" dirty="0">
                <a:latin typeface="Segoe UI Symbol" panose="020B0502040204020203" pitchFamily="34" charset="0"/>
                <a:ea typeface="Segoe UI Symbol" panose="020B0502040204020203" pitchFamily="34" charset="0"/>
              </a:rPr>
              <a:t>[4, 2]     #</a:t>
            </a:r>
            <a:r>
              <a:rPr lang="en-US" altLang="ja-JP" sz="1600" dirty="0">
                <a:latin typeface="+mj-ea"/>
                <a:ea typeface="+mj-ea"/>
              </a:rPr>
              <a:t>4</a:t>
            </a:r>
            <a:r>
              <a:rPr lang="ja-JP" altLang="en-US" sz="1600">
                <a:latin typeface="+mj-ea"/>
                <a:ea typeface="+mj-ea"/>
              </a:rPr>
              <a:t>行目</a:t>
            </a:r>
            <a:r>
              <a:rPr lang="en-US" altLang="ja-JP" sz="1600" dirty="0">
                <a:latin typeface="+mj-ea"/>
                <a:ea typeface="+mj-ea"/>
              </a:rPr>
              <a:t>2</a:t>
            </a:r>
            <a:r>
              <a:rPr lang="ja-JP" altLang="en-US" sz="1600">
                <a:latin typeface="+mj-ea"/>
                <a:ea typeface="+mj-ea"/>
              </a:rPr>
              <a:t>列目の要素が出てくる</a:t>
            </a:r>
          </a:p>
          <a:p>
            <a:endParaRPr lang="ja-JP" altLang="en-US" sz="1600">
              <a:latin typeface="Segoe UI Symbol" panose="020B0502040204020203" pitchFamily="34" charset="0"/>
            </a:endParaRPr>
          </a:p>
          <a:p>
            <a:r>
              <a:rPr lang="ja-JP" altLang="en-US" sz="1600">
                <a:latin typeface="Segoe UI Symbol" panose="020B0502040204020203" pitchFamily="34" charset="0"/>
              </a:rPr>
              <a:t>#</a:t>
            </a:r>
            <a:r>
              <a:rPr lang="ja-JP" altLang="en-US" sz="1600">
                <a:latin typeface="Meiryo" panose="020B0604030504040204" pitchFamily="34" charset="-128"/>
                <a:ea typeface="Meiryo" panose="020B0604030504040204" pitchFamily="34" charset="-128"/>
              </a:rPr>
              <a:t>行の取り出し</a:t>
            </a:r>
            <a:endParaRPr lang="en-US" altLang="ja-JP" sz="1600" dirty="0">
              <a:latin typeface="Meiryo" panose="020B0604030504040204" pitchFamily="34" charset="-128"/>
              <a:ea typeface="Meiryo" panose="020B0604030504040204" pitchFamily="34" charset="-128"/>
            </a:endParaRPr>
          </a:p>
          <a:p>
            <a:r>
              <a:rPr lang="en-US" altLang="ja-JP" sz="1600" dirty="0" err="1">
                <a:latin typeface="Segoe UI Symbol" panose="020B0502040204020203" pitchFamily="34" charset="0"/>
                <a:ea typeface="Segoe UI Symbol" panose="020B0502040204020203" pitchFamily="34" charset="0"/>
              </a:rPr>
              <a:t>df.iloc</a:t>
            </a:r>
            <a:r>
              <a:rPr lang="en-US" altLang="ja-JP" sz="1600" dirty="0">
                <a:latin typeface="Segoe UI Symbol" panose="020B0502040204020203" pitchFamily="34" charset="0"/>
                <a:ea typeface="Segoe UI Symbol" panose="020B0502040204020203" pitchFamily="34" charset="0"/>
              </a:rPr>
              <a:t>[3,:]       #</a:t>
            </a:r>
            <a:r>
              <a:rPr lang="en-US" altLang="ja-JP" sz="1600" dirty="0">
                <a:latin typeface="Meiryo" panose="020B0604030504040204" pitchFamily="34" charset="-128"/>
                <a:ea typeface="Meiryo" panose="020B0604030504040204" pitchFamily="34" charset="-128"/>
              </a:rPr>
              <a:t>3</a:t>
            </a:r>
            <a:r>
              <a:rPr lang="ja-JP" altLang="en-US" sz="1600">
                <a:latin typeface="Meiryo" panose="020B0604030504040204" pitchFamily="34" charset="-128"/>
                <a:ea typeface="Meiryo" panose="020B0604030504040204" pitchFamily="34" charset="-128"/>
              </a:rPr>
              <a:t>行目を取り出し</a:t>
            </a:r>
            <a:endParaRPr lang="en-US" altLang="ja-JP" sz="1600" dirty="0">
              <a:latin typeface="Meiryo" panose="020B0604030504040204" pitchFamily="34" charset="-128"/>
              <a:ea typeface="Meiryo" panose="020B0604030504040204" pitchFamily="34" charset="-128"/>
            </a:endParaRP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列の取り出し</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rPr>
              <a:t>df[:,1]       #1</a:t>
            </a:r>
            <a:r>
              <a:rPr lang="ja-JP" altLang="en-US" sz="1600">
                <a:latin typeface="Segoe UI Symbol" panose="020B0502040204020203" pitchFamily="34" charset="0"/>
              </a:rPr>
              <a:t>列目を取り出し</a:t>
            </a:r>
          </a:p>
        </p:txBody>
      </p:sp>
      <p:sp>
        <p:nvSpPr>
          <p:cNvPr id="5" name="テキスト ボックス 4">
            <a:extLst>
              <a:ext uri="{FF2B5EF4-FFF2-40B4-BE49-F238E27FC236}">
                <a16:creationId xmlns:a16="http://schemas.microsoft.com/office/drawing/2014/main" id="{509298F1-FD75-794F-A709-0A1654F0764E}"/>
              </a:ext>
            </a:extLst>
          </p:cNvPr>
          <p:cNvSpPr txBox="1"/>
          <p:nvPr/>
        </p:nvSpPr>
        <p:spPr>
          <a:xfrm>
            <a:off x="421971" y="3614523"/>
            <a:ext cx="4287815" cy="2308324"/>
          </a:xfrm>
          <a:prstGeom prst="rect">
            <a:avLst/>
          </a:prstGeom>
          <a:noFill/>
        </p:spPr>
        <p:txBody>
          <a:bodyPr wrap="square" rtlCol="0">
            <a:spAutoFit/>
          </a:bodyPr>
          <a:lstStyle/>
          <a:p>
            <a:r>
              <a:rPr kumimoji="1" lang="en-US" altLang="ja-JP" sz="1600" b="1" dirty="0">
                <a:latin typeface="Segoe UI Symbol" panose="020B0502040204020203" pitchFamily="34" charset="0"/>
              </a:rPr>
              <a:t>##</a:t>
            </a:r>
            <a:r>
              <a:rPr kumimoji="1" lang="ja-JP" altLang="en-US" sz="1600" b="1">
                <a:latin typeface="Segoe UI Symbol" panose="020B0502040204020203" pitchFamily="34" charset="0"/>
              </a:rPr>
              <a:t>データフレームの作り方</a:t>
            </a:r>
            <a:endParaRPr kumimoji="1" lang="en-US" altLang="ja-JP" sz="1600" b="1" dirty="0">
              <a:latin typeface="Segoe UI Symbol" panose="020B0502040204020203" pitchFamily="34" charset="0"/>
              <a:ea typeface="Segoe UI Symbol" panose="020B0502040204020203" pitchFamily="34" charset="0"/>
            </a:endParaRPr>
          </a:p>
          <a:p>
            <a:r>
              <a:rPr kumimoji="1" lang="en-US" altLang="ja-JP" sz="1600" dirty="0">
                <a:latin typeface="Segoe UI Symbol" panose="020B0502040204020203" pitchFamily="34" charset="0"/>
                <a:ea typeface="Segoe UI Symbol" panose="020B0502040204020203" pitchFamily="34" charset="0"/>
              </a:rPr>
              <a:t>#</a:t>
            </a:r>
            <a:r>
              <a:rPr kumimoji="1" lang="ja-JP" altLang="en-US" sz="1600">
                <a:latin typeface="Meiryo" panose="020B0604030504040204" pitchFamily="34" charset="-128"/>
                <a:ea typeface="Meiryo" panose="020B0604030504040204" pitchFamily="34" charset="-128"/>
              </a:rPr>
              <a:t>同じ長さの</a:t>
            </a:r>
            <a:r>
              <a:rPr kumimoji="1" lang="ja-JP" altLang="en-US" sz="1600">
                <a:latin typeface="Segoe UI Symbol" panose="020B0502040204020203" pitchFamily="34" charset="0"/>
              </a:rPr>
              <a:t>リストをまとめて作る</a:t>
            </a:r>
            <a:endParaRPr kumimoji="1"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 = [1,2,3,4,5,6]</a:t>
            </a:r>
          </a:p>
          <a:p>
            <a:r>
              <a:rPr lang="en-US" altLang="ja-JP" sz="1600" dirty="0">
                <a:latin typeface="Segoe UI Symbol" panose="020B0502040204020203" pitchFamily="34" charset="0"/>
                <a:ea typeface="Segoe UI Symbol" panose="020B0502040204020203" pitchFamily="34" charset="0"/>
              </a:rPr>
              <a:t>b = ["A","B","C","D","E","F"]</a:t>
            </a:r>
          </a:p>
          <a:p>
            <a:r>
              <a:rPr lang="en-US" altLang="ja-JP" sz="1600" dirty="0">
                <a:latin typeface="Segoe UI Symbol" panose="020B0502040204020203" pitchFamily="34" charset="0"/>
                <a:ea typeface="Segoe UI Symbol" panose="020B0502040204020203" pitchFamily="34" charset="0"/>
              </a:rPr>
              <a:t>df = </a:t>
            </a:r>
            <a:r>
              <a:rPr lang="en-US" altLang="ja-JP" sz="1600" dirty="0" err="1">
                <a:latin typeface="Segoe UI Symbol" panose="020B0502040204020203" pitchFamily="34" charset="0"/>
                <a:ea typeface="Segoe UI Symbol" panose="020B0502040204020203" pitchFamily="34" charset="0"/>
              </a:rPr>
              <a:t>pd.DataFrame</a:t>
            </a:r>
            <a:r>
              <a:rPr lang="en-US" altLang="ja-JP" sz="1600" dirty="0">
                <a:latin typeface="Segoe UI Symbol" panose="020B0502040204020203" pitchFamily="34" charset="0"/>
                <a:ea typeface="Segoe UI Symbol" panose="020B0502040204020203" pitchFamily="34" charset="0"/>
              </a:rPr>
              <a:t>({"a": </a:t>
            </a:r>
            <a:r>
              <a:rPr lang="en-US" altLang="ja-JP" sz="1600" dirty="0" err="1">
                <a:latin typeface="Segoe UI Symbol" panose="020B0502040204020203" pitchFamily="34" charset="0"/>
                <a:ea typeface="Segoe UI Symbol" panose="020B0502040204020203" pitchFamily="34" charset="0"/>
              </a:rPr>
              <a:t>a,"b</a:t>
            </a:r>
            <a:r>
              <a:rPr lang="en-US" altLang="ja-JP" sz="1600" dirty="0">
                <a:latin typeface="Segoe UI Symbol" panose="020B0502040204020203" pitchFamily="34" charset="0"/>
                <a:ea typeface="Segoe UI Symbol" panose="020B0502040204020203" pitchFamily="34" charset="0"/>
              </a:rPr>
              <a:t>": b})</a:t>
            </a:r>
          </a:p>
          <a:p>
            <a:endParaRPr kumimoji="1"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他のソフト（エクセルなど）で作ったテーブルを読み込み</a:t>
            </a:r>
            <a:endParaRPr lang="en-US" altLang="ja-JP" sz="1600" dirty="0">
              <a:latin typeface="Meiryo" panose="020B0604030504040204" pitchFamily="34" charset="-128"/>
              <a:ea typeface="Meiryo" panose="020B0604030504040204" pitchFamily="34" charset="-128"/>
            </a:endParaRPr>
          </a:p>
          <a:p>
            <a:r>
              <a:rPr kumimoji="1" lang="en-US" altLang="ja-JP" sz="1600" dirty="0">
                <a:latin typeface="Segoe UI Symbol" panose="020B0502040204020203" pitchFamily="34" charset="0"/>
              </a:rPr>
              <a:t>df = </a:t>
            </a:r>
            <a:r>
              <a:rPr kumimoji="1" lang="en-US" altLang="ja-JP" sz="1600" dirty="0" err="1">
                <a:latin typeface="Segoe UI Symbol" panose="020B0502040204020203" pitchFamily="34" charset="0"/>
              </a:rPr>
              <a:t>pd.read_csv</a:t>
            </a:r>
            <a:r>
              <a:rPr kumimoji="1" lang="en-US" altLang="ja-JP" sz="1600" dirty="0">
                <a:latin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"test.csv",</a:t>
            </a:r>
            <a:r>
              <a:rPr lang="en-US" altLang="ja-JP" sz="1600" dirty="0" err="1">
                <a:solidFill>
                  <a:srgbClr val="C00000"/>
                </a:solidFill>
                <a:latin typeface="Segoe UI Symbol" panose="020B0502040204020203" pitchFamily="34" charset="0"/>
                <a:ea typeface="Segoe UI Symbol" panose="020B0502040204020203" pitchFamily="34" charset="0"/>
              </a:rPr>
              <a:t>sep</a:t>
            </a:r>
            <a:r>
              <a:rPr lang="en-US" altLang="ja-JP" sz="1600" dirty="0">
                <a:solidFill>
                  <a:srgbClr val="C00000"/>
                </a:solidFill>
                <a:latin typeface="Segoe UI Symbol" panose="020B0502040204020203" pitchFamily="34" charset="0"/>
                <a:ea typeface="Segoe UI Symbol" panose="020B0502040204020203" pitchFamily="34" charset="0"/>
              </a:rPr>
              <a:t>=","</a:t>
            </a:r>
            <a:r>
              <a:rPr lang="en-US" altLang="ja-JP" sz="1600" dirty="0">
                <a:latin typeface="Segoe UI Symbol" panose="020B0502040204020203" pitchFamily="34" charset="0"/>
                <a:ea typeface="Segoe UI Symbol" panose="020B0502040204020203" pitchFamily="34" charset="0"/>
              </a:rPr>
              <a:t>,</a:t>
            </a:r>
            <a:r>
              <a:rPr lang="en-US" altLang="ja-JP" sz="1600" dirty="0">
                <a:solidFill>
                  <a:schemeClr val="accent4"/>
                </a:solidFill>
                <a:latin typeface="Segoe UI Symbol" panose="020B0502040204020203" pitchFamily="34" charset="0"/>
                <a:ea typeface="Segoe UI Symbol" panose="020B0502040204020203" pitchFamily="34" charset="0"/>
              </a:rPr>
              <a:t>header=0</a:t>
            </a:r>
            <a:r>
              <a:rPr lang="en-US" altLang="ja-JP" sz="1600" dirty="0">
                <a:latin typeface="Segoe UI Symbol" panose="020B0502040204020203" pitchFamily="34" charset="0"/>
                <a:ea typeface="Segoe UI Symbol" panose="020B0502040204020203" pitchFamily="34" charset="0"/>
              </a:rPr>
              <a:t>)</a:t>
            </a:r>
            <a:endParaRPr kumimoji="1" lang="ja-JP" altLang="en-US" sz="1600">
              <a:latin typeface="Segoe UI Symbol" panose="020B0502040204020203" pitchFamily="34" charset="0"/>
            </a:endParaRPr>
          </a:p>
        </p:txBody>
      </p:sp>
      <p:sp>
        <p:nvSpPr>
          <p:cNvPr id="7" name="テキスト ボックス 6">
            <a:extLst>
              <a:ext uri="{FF2B5EF4-FFF2-40B4-BE49-F238E27FC236}">
                <a16:creationId xmlns:a16="http://schemas.microsoft.com/office/drawing/2014/main" id="{1ADC3F71-C0FA-7141-8D41-D189142D9C5F}"/>
              </a:ext>
            </a:extLst>
          </p:cNvPr>
          <p:cNvSpPr txBox="1"/>
          <p:nvPr/>
        </p:nvSpPr>
        <p:spPr>
          <a:xfrm>
            <a:off x="1185460" y="6381339"/>
            <a:ext cx="1082348" cy="307777"/>
          </a:xfrm>
          <a:prstGeom prst="rect">
            <a:avLst/>
          </a:prstGeom>
          <a:solidFill>
            <a:srgbClr val="C00000"/>
          </a:solidFill>
        </p:spPr>
        <p:txBody>
          <a:bodyPr wrap="none" rtlCol="0">
            <a:spAutoFit/>
          </a:bodyPr>
          <a:lstStyle/>
          <a:p>
            <a:r>
              <a:rPr kumimoji="1" lang="ja-JP" altLang="en-US" sz="1400" b="1">
                <a:solidFill>
                  <a:schemeClr val="bg1"/>
                </a:solidFill>
              </a:rPr>
              <a:t>区切り文字</a:t>
            </a:r>
          </a:p>
        </p:txBody>
      </p:sp>
      <p:sp>
        <p:nvSpPr>
          <p:cNvPr id="11" name="テキスト ボックス 10">
            <a:extLst>
              <a:ext uri="{FF2B5EF4-FFF2-40B4-BE49-F238E27FC236}">
                <a16:creationId xmlns:a16="http://schemas.microsoft.com/office/drawing/2014/main" id="{DDC4F774-145F-B047-B305-6E39CAB91E2C}"/>
              </a:ext>
            </a:extLst>
          </p:cNvPr>
          <p:cNvSpPr txBox="1"/>
          <p:nvPr/>
        </p:nvSpPr>
        <p:spPr>
          <a:xfrm>
            <a:off x="2335034" y="6381339"/>
            <a:ext cx="2339102" cy="307777"/>
          </a:xfrm>
          <a:prstGeom prst="rect">
            <a:avLst/>
          </a:prstGeom>
          <a:solidFill>
            <a:srgbClr val="0070C0"/>
          </a:solidFill>
        </p:spPr>
        <p:txBody>
          <a:bodyPr wrap="none" rtlCol="0">
            <a:spAutoFit/>
          </a:bodyPr>
          <a:lstStyle/>
          <a:p>
            <a:r>
              <a:rPr kumimoji="1" lang="ja-JP" altLang="en-US" sz="1400" b="1">
                <a:solidFill>
                  <a:schemeClr val="bg1"/>
                </a:solidFill>
              </a:rPr>
              <a:t>ヘッダー行があるかどうか</a:t>
            </a:r>
          </a:p>
        </p:txBody>
      </p:sp>
      <p:cxnSp>
        <p:nvCxnSpPr>
          <p:cNvPr id="12" name="直線コネクタ 11">
            <a:extLst>
              <a:ext uri="{FF2B5EF4-FFF2-40B4-BE49-F238E27FC236}">
                <a16:creationId xmlns:a16="http://schemas.microsoft.com/office/drawing/2014/main" id="{81D00652-28C0-0D48-A3BD-88C529323A28}"/>
              </a:ext>
            </a:extLst>
          </p:cNvPr>
          <p:cNvCxnSpPr>
            <a:cxnSpLocks/>
            <a:stCxn id="7" idx="0"/>
          </p:cNvCxnSpPr>
          <p:nvPr/>
        </p:nvCxnSpPr>
        <p:spPr>
          <a:xfrm flipV="1">
            <a:off x="1726634" y="5858119"/>
            <a:ext cx="1426405" cy="5232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2DDA260-24B8-A94D-B794-74A8D2723898}"/>
              </a:ext>
            </a:extLst>
          </p:cNvPr>
          <p:cNvCxnSpPr>
            <a:cxnSpLocks/>
            <a:stCxn id="11" idx="0"/>
          </p:cNvCxnSpPr>
          <p:nvPr/>
        </p:nvCxnSpPr>
        <p:spPr>
          <a:xfrm flipV="1">
            <a:off x="3504585" y="5858119"/>
            <a:ext cx="472428" cy="52322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04F392B5-5C53-DA44-8152-08DFF92B506E}"/>
              </a:ext>
            </a:extLst>
          </p:cNvPr>
          <p:cNvSpPr/>
          <p:nvPr/>
        </p:nvSpPr>
        <p:spPr>
          <a:xfrm>
            <a:off x="421971" y="1608043"/>
            <a:ext cx="3892412" cy="1815882"/>
          </a:xfrm>
          <a:prstGeom prst="rect">
            <a:avLst/>
          </a:prstGeom>
        </p:spPr>
        <p:txBody>
          <a:bodyPr wrap="none">
            <a:spAutoFit/>
          </a:bodyPr>
          <a:lstStyle/>
          <a:p>
            <a:r>
              <a:rPr lang="en-US" altLang="ja-JP" sz="1600" b="1" dirty="0">
                <a:latin typeface="Segoe UI Symbol" panose="020B0502040204020203" pitchFamily="34" charset="0"/>
                <a:ea typeface="Segoe UI Symbol" panose="020B0502040204020203" pitchFamily="34" charset="0"/>
              </a:rPr>
              <a:t>##</a:t>
            </a:r>
            <a:r>
              <a:rPr lang="en-US" altLang="ja-JP" sz="1600" b="1" dirty="0">
                <a:latin typeface="+mj-ea"/>
                <a:ea typeface="+mj-ea"/>
              </a:rPr>
              <a:t>pandas</a:t>
            </a:r>
            <a:r>
              <a:rPr lang="ja-JP" altLang="en-US" sz="1600" b="1">
                <a:latin typeface="+mj-ea"/>
                <a:ea typeface="+mj-ea"/>
              </a:rPr>
              <a:t>のインストール</a:t>
            </a:r>
            <a:endParaRPr lang="en-US" altLang="ja-JP" sz="1600" b="1" dirty="0">
              <a:latin typeface="+mj-ea"/>
              <a:ea typeface="+mj-ea"/>
            </a:endParaRPr>
          </a:p>
          <a:p>
            <a:r>
              <a:rPr lang="en-US" altLang="ja-JP" sz="1600" dirty="0">
                <a:latin typeface="Segoe UI Symbol" panose="020B0502040204020203" pitchFamily="34" charset="0"/>
                <a:ea typeface="Segoe UI Symbol" panose="020B0502040204020203" pitchFamily="34" charset="0"/>
              </a:rPr>
              <a:t>#</a:t>
            </a:r>
            <a:r>
              <a:rPr lang="en-US" altLang="ja-JP" sz="1600" dirty="0">
                <a:latin typeface="+mj-ea"/>
                <a:ea typeface="+mj-ea"/>
              </a:rPr>
              <a:t>Google </a:t>
            </a:r>
            <a:r>
              <a:rPr lang="en-US" altLang="ja-JP" sz="1600" dirty="0" err="1">
                <a:latin typeface="+mj-ea"/>
                <a:ea typeface="+mj-ea"/>
              </a:rPr>
              <a:t>Colab</a:t>
            </a:r>
            <a:r>
              <a:rPr lang="ja-JP" altLang="en-US" sz="1600">
                <a:latin typeface="+mj-ea"/>
                <a:ea typeface="+mj-ea"/>
              </a:rPr>
              <a:t>では不要</a:t>
            </a:r>
            <a:endParaRPr lang="en-US" altLang="ja-JP" sz="1600" dirty="0">
              <a:latin typeface="+mj-ea"/>
              <a:ea typeface="+mj-ea"/>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j-ea"/>
                <a:ea typeface="+mj-ea"/>
              </a:rPr>
              <a:t>自分の</a:t>
            </a:r>
            <a:r>
              <a:rPr lang="en-US" altLang="ja-JP" sz="1600" dirty="0">
                <a:latin typeface="+mj-ea"/>
                <a:ea typeface="+mj-ea"/>
              </a:rPr>
              <a:t>PC</a:t>
            </a:r>
            <a:r>
              <a:rPr lang="ja-JP" altLang="en-US" sz="1600">
                <a:latin typeface="+mj-ea"/>
                <a:ea typeface="+mj-ea"/>
              </a:rPr>
              <a:t>では一度やれば次回から不要</a:t>
            </a:r>
            <a:endParaRPr lang="en-US" altLang="ja-JP" sz="1600" dirty="0">
              <a:latin typeface="+mj-ea"/>
              <a:ea typeface="+mj-ea"/>
            </a:endParaRPr>
          </a:p>
          <a:p>
            <a:r>
              <a:rPr lang="en-US" altLang="ja-JP" sz="1600" dirty="0">
                <a:latin typeface="Segoe UI Symbol" panose="020B0502040204020203" pitchFamily="34" charset="0"/>
                <a:ea typeface="Segoe UI Symbol" panose="020B0502040204020203" pitchFamily="34" charset="0"/>
              </a:rPr>
              <a:t>!pip install pandas</a:t>
            </a:r>
          </a:p>
          <a:p>
            <a:endParaRPr lang="en-US" altLang="ja-JP" sz="1600" dirty="0">
              <a:latin typeface="+mj-ea"/>
              <a:ea typeface="+mj-ea"/>
            </a:endParaRPr>
          </a:p>
          <a:p>
            <a:r>
              <a:rPr lang="en-US" altLang="ja-JP" sz="1600" b="1" dirty="0">
                <a:latin typeface="Segoe UI Symbol" panose="020B0502040204020203" pitchFamily="34" charset="0"/>
                <a:ea typeface="Segoe UI Symbol" panose="020B0502040204020203" pitchFamily="34" charset="0"/>
              </a:rPr>
              <a:t>##</a:t>
            </a:r>
            <a:r>
              <a:rPr lang="en-US" altLang="ja-JP" sz="1600" b="1" dirty="0">
                <a:latin typeface="+mj-ea"/>
                <a:ea typeface="+mj-ea"/>
              </a:rPr>
              <a:t>pandas</a:t>
            </a:r>
            <a:r>
              <a:rPr lang="ja-JP" altLang="en-US" sz="1600" b="1">
                <a:latin typeface="+mj-ea"/>
                <a:ea typeface="+mj-ea"/>
              </a:rPr>
              <a:t>の読み込み</a:t>
            </a:r>
            <a:endParaRPr lang="en-US" altLang="ja-JP" sz="1600" b="1" dirty="0">
              <a:latin typeface="+mj-ea"/>
              <a:ea typeface="+mj-ea"/>
            </a:endParaRPr>
          </a:p>
          <a:p>
            <a:r>
              <a:rPr lang="en-US" altLang="ja-JP" sz="1600" dirty="0">
                <a:latin typeface="Segoe UI Symbol" panose="020B0502040204020203" pitchFamily="34" charset="0"/>
                <a:ea typeface="Segoe UI Symbol" panose="020B0502040204020203" pitchFamily="34" charset="0"/>
              </a:rPr>
              <a:t>import pandas as pd</a:t>
            </a:r>
          </a:p>
        </p:txBody>
      </p:sp>
      <p:cxnSp>
        <p:nvCxnSpPr>
          <p:cNvPr id="17" name="直線コネクタ 16">
            <a:extLst>
              <a:ext uri="{FF2B5EF4-FFF2-40B4-BE49-F238E27FC236}">
                <a16:creationId xmlns:a16="http://schemas.microsoft.com/office/drawing/2014/main" id="{7B26C0DB-12BC-5145-89B8-56C16ABAF9EA}"/>
              </a:ext>
            </a:extLst>
          </p:cNvPr>
          <p:cNvCxnSpPr>
            <a:cxnSpLocks/>
          </p:cNvCxnSpPr>
          <p:nvPr/>
        </p:nvCxnSpPr>
        <p:spPr>
          <a:xfrm flipV="1">
            <a:off x="779465" y="5860998"/>
            <a:ext cx="1588712" cy="277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1428350F-A9D1-7748-8008-57D392270FDD}"/>
              </a:ext>
            </a:extLst>
          </p:cNvPr>
          <p:cNvSpPr txBox="1"/>
          <p:nvPr/>
        </p:nvSpPr>
        <p:spPr>
          <a:xfrm>
            <a:off x="34492" y="5960399"/>
            <a:ext cx="1125916" cy="523220"/>
          </a:xfrm>
          <a:prstGeom prst="rect">
            <a:avLst/>
          </a:prstGeom>
          <a:solidFill>
            <a:schemeClr val="tx1"/>
          </a:solidFill>
        </p:spPr>
        <p:txBody>
          <a:bodyPr wrap="square" rtlCol="0">
            <a:spAutoFit/>
          </a:bodyPr>
          <a:lstStyle/>
          <a:p>
            <a:r>
              <a:rPr kumimoji="1" lang="ja-JP" altLang="en-US" sz="1400" b="1">
                <a:solidFill>
                  <a:schemeClr val="bg1"/>
                </a:solidFill>
              </a:rPr>
              <a:t>ファイル名</a:t>
            </a:r>
            <a:endParaRPr kumimoji="1" lang="en-US" altLang="ja-JP" sz="1400" b="1" dirty="0">
              <a:solidFill>
                <a:schemeClr val="bg1"/>
              </a:solidFill>
            </a:endParaRPr>
          </a:p>
          <a:p>
            <a:r>
              <a:rPr lang="en-US" altLang="ja-JP" sz="1400" b="1" dirty="0">
                <a:solidFill>
                  <a:schemeClr val="bg1"/>
                </a:solidFill>
                <a:latin typeface="Meiryo" panose="020B0604030504040204" pitchFamily="34" charset="-128"/>
                <a:ea typeface="Meiryo" panose="020B0604030504040204" pitchFamily="34" charset="-128"/>
              </a:rPr>
              <a:t>URL</a:t>
            </a:r>
            <a:r>
              <a:rPr lang="ja-JP" altLang="en-US" sz="1400" b="1">
                <a:solidFill>
                  <a:schemeClr val="bg1"/>
                </a:solidFill>
              </a:rPr>
              <a:t>でも可</a:t>
            </a:r>
            <a:endParaRPr kumimoji="1" lang="ja-JP" altLang="en-US" sz="1400" b="1">
              <a:solidFill>
                <a:schemeClr val="bg1"/>
              </a:solidFill>
            </a:endParaRPr>
          </a:p>
        </p:txBody>
      </p:sp>
    </p:spTree>
    <p:extLst>
      <p:ext uri="{BB962C8B-B14F-4D97-AF65-F5344CB8AC3E}">
        <p14:creationId xmlns:p14="http://schemas.microsoft.com/office/powerpoint/2010/main" val="607074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F3E37-65CC-4940-801A-4A9CE322BA2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プログラミングの基礎知識</a:t>
            </a:r>
          </a:p>
        </p:txBody>
      </p:sp>
      <p:sp>
        <p:nvSpPr>
          <p:cNvPr id="3" name="コンテンツ プレースホルダー 2">
            <a:extLst>
              <a:ext uri="{FF2B5EF4-FFF2-40B4-BE49-F238E27FC236}">
                <a16:creationId xmlns:a16="http://schemas.microsoft.com/office/drawing/2014/main" id="{FE0FFE78-EE17-8B44-B523-CC3A6630F0F5}"/>
              </a:ext>
            </a:extLst>
          </p:cNvPr>
          <p:cNvSpPr>
            <a:spLocks noGrp="1"/>
          </p:cNvSpPr>
          <p:nvPr>
            <p:ph idx="1"/>
          </p:nvPr>
        </p:nvSpPr>
        <p:spPr>
          <a:xfrm>
            <a:off x="628650" y="1110499"/>
            <a:ext cx="7886700" cy="466638"/>
          </a:xfrm>
        </p:spPr>
        <p:txBody>
          <a:bodyPr>
            <a:normAutofit lnSpcReduction="10000"/>
          </a:bodyPr>
          <a:lstStyle/>
          <a:p>
            <a:pPr marL="0" indent="0">
              <a:buNone/>
            </a:pPr>
            <a:r>
              <a:rPr kumimoji="1" lang="ja-JP" altLang="en-US" b="1"/>
              <a:t>条件分岐</a:t>
            </a:r>
          </a:p>
        </p:txBody>
      </p:sp>
      <p:sp>
        <p:nvSpPr>
          <p:cNvPr id="4" name="テキスト ボックス 3">
            <a:extLst>
              <a:ext uri="{FF2B5EF4-FFF2-40B4-BE49-F238E27FC236}">
                <a16:creationId xmlns:a16="http://schemas.microsoft.com/office/drawing/2014/main" id="{F30BEC98-FD5A-1A48-9AF4-86668168FAF4}"/>
              </a:ext>
            </a:extLst>
          </p:cNvPr>
          <p:cNvSpPr txBox="1"/>
          <p:nvPr/>
        </p:nvSpPr>
        <p:spPr>
          <a:xfrm>
            <a:off x="2341294" y="1053917"/>
            <a:ext cx="1526315" cy="523220"/>
          </a:xfrm>
          <a:prstGeom prst="rect">
            <a:avLst/>
          </a:prstGeom>
          <a:noFill/>
        </p:spPr>
        <p:txBody>
          <a:bodyPr wrap="none" rtlCol="0">
            <a:spAutoFit/>
          </a:bodyPr>
          <a:lstStyle/>
          <a:p>
            <a:r>
              <a:rPr kumimoji="1" lang="en-US" altLang="ja-JP" sz="2800" b="1" dirty="0">
                <a:solidFill>
                  <a:schemeClr val="accent6"/>
                </a:solidFill>
                <a:latin typeface="Meiryo" panose="020B0604030504040204" pitchFamily="34" charset="-128"/>
                <a:ea typeface="Meiryo" panose="020B0604030504040204" pitchFamily="34" charset="-128"/>
              </a:rPr>
              <a:t>Python</a:t>
            </a:r>
            <a:endParaRPr kumimoji="1" lang="ja-JP" altLang="en-US" sz="2800" b="1">
              <a:solidFill>
                <a:schemeClr val="accent6"/>
              </a:solidFill>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04F392B5-5C53-DA44-8152-08DFF92B506E}"/>
              </a:ext>
            </a:extLst>
          </p:cNvPr>
          <p:cNvSpPr/>
          <p:nvPr/>
        </p:nvSpPr>
        <p:spPr>
          <a:xfrm>
            <a:off x="628650" y="1769731"/>
            <a:ext cx="3317048" cy="4278094"/>
          </a:xfrm>
          <a:prstGeom prst="rect">
            <a:avLst/>
          </a:prstGeom>
        </p:spPr>
        <p:txBody>
          <a:bodyPr wrap="square">
            <a:spAutoFit/>
          </a:bodyPr>
          <a:lstStyle/>
          <a:p>
            <a:r>
              <a:rPr lang="en-US" altLang="ja-JP" sz="1600" b="1" dirty="0">
                <a:latin typeface="Segoe UI Symbol" panose="020B0502040204020203" pitchFamily="34" charset="0"/>
                <a:ea typeface="Segoe UI Symbol" panose="020B0502040204020203" pitchFamily="34" charset="0"/>
              </a:rPr>
              <a:t>##</a:t>
            </a:r>
            <a:r>
              <a:rPr lang="ja-JP" altLang="en-US" sz="1600" b="1">
                <a:latin typeface="Segoe UI Symbol" panose="020B0502040204020203" pitchFamily="34" charset="0"/>
              </a:rPr>
              <a:t>条件分岐</a:t>
            </a:r>
            <a:endParaRPr lang="en-US" altLang="ja-JP" sz="1600" b="1"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#if else</a:t>
            </a:r>
            <a:r>
              <a:rPr lang="ja-JP" altLang="en-US" sz="1600">
                <a:latin typeface="Segoe UI Symbol" panose="020B0502040204020203" pitchFamily="34" charset="0"/>
                <a:ea typeface="Meiryo" panose="020B0604030504040204" pitchFamily="34" charset="-128"/>
              </a:rPr>
              <a:t>を用いた条件分岐</a:t>
            </a:r>
            <a:r>
              <a:rPr lang="en-US" altLang="ja-JP" sz="1600" dirty="0">
                <a:latin typeface="Segoe UI Symbol" panose="020B0502040204020203" pitchFamily="34" charset="0"/>
                <a:ea typeface="Segoe UI Symbol" panose="020B0502040204020203" pitchFamily="34" charset="0"/>
              </a:rPr>
              <a:t>①</a:t>
            </a:r>
          </a:p>
          <a:p>
            <a:r>
              <a:rPr lang="en-US" altLang="ja-JP" sz="1600" dirty="0">
                <a:latin typeface="Segoe UI Symbol" panose="020B0502040204020203" pitchFamily="34" charset="0"/>
                <a:ea typeface="Segoe UI Symbol" panose="020B0502040204020203" pitchFamily="34" charset="0"/>
              </a:rPr>
              <a:t>a = 3</a:t>
            </a:r>
          </a:p>
          <a:p>
            <a:r>
              <a:rPr lang="en-US" altLang="ja-JP" sz="1600" dirty="0">
                <a:latin typeface="Segoe UI Symbol" panose="020B0502040204020203" pitchFamily="34" charset="0"/>
                <a:ea typeface="Segoe UI Symbol" panose="020B0502040204020203" pitchFamily="34" charset="0"/>
              </a:rPr>
              <a:t>if a &lt; 0:</a:t>
            </a:r>
          </a:p>
          <a:p>
            <a:r>
              <a:rPr lang="en-US" altLang="ja-JP" sz="1600" dirty="0">
                <a:latin typeface="Segoe UI Symbol" panose="020B0502040204020203" pitchFamily="34" charset="0"/>
                <a:ea typeface="Segoe UI Symbol" panose="020B0502040204020203" pitchFamily="34" charset="0"/>
              </a:rPr>
              <a:t>    print("a</a:t>
            </a:r>
            <a:r>
              <a:rPr lang="ja-JP" altLang="en-US" sz="1600">
                <a:latin typeface="Segoe UI Symbol" panose="020B0502040204020203" pitchFamily="34" charset="0"/>
                <a:ea typeface="Meiryo" panose="020B0604030504040204" pitchFamily="34" charset="-128"/>
              </a:rPr>
              <a:t>は負</a:t>
            </a:r>
            <a:r>
              <a:rPr lang="en-US" altLang="ja-JP" sz="1600" dirty="0">
                <a:latin typeface="Segoe UI Symbol" panose="020B0502040204020203" pitchFamily="34" charset="0"/>
                <a:ea typeface="Segoe UI Symbol" panose="020B0502040204020203" pitchFamily="34" charset="0"/>
              </a:rPr>
              <a:t>")</a:t>
            </a:r>
          </a:p>
          <a:p>
            <a:r>
              <a:rPr lang="en-US" altLang="ja-JP" sz="1600" dirty="0">
                <a:latin typeface="Segoe UI Symbol" panose="020B0502040204020203" pitchFamily="34" charset="0"/>
                <a:ea typeface="Segoe UI Symbol" panose="020B0502040204020203" pitchFamily="34" charset="0"/>
              </a:rPr>
              <a:t>else:</a:t>
            </a:r>
          </a:p>
          <a:p>
            <a:r>
              <a:rPr lang="en-US" altLang="ja-JP" sz="1600" dirty="0">
                <a:latin typeface="Segoe UI Symbol" panose="020B0502040204020203" pitchFamily="34" charset="0"/>
                <a:ea typeface="Segoe UI Symbol" panose="020B0502040204020203" pitchFamily="34" charset="0"/>
              </a:rPr>
              <a:t>    print("a</a:t>
            </a:r>
            <a:r>
              <a:rPr lang="ja-JP" altLang="en-US" sz="1600">
                <a:latin typeface="Segoe UI Symbol" panose="020B0502040204020203" pitchFamily="34" charset="0"/>
                <a:ea typeface="Meiryo" panose="020B0604030504040204" pitchFamily="34" charset="-128"/>
              </a:rPr>
              <a:t>は非負</a:t>
            </a:r>
            <a:r>
              <a:rPr lang="en-US" altLang="ja-JP" sz="1600" dirty="0">
                <a:latin typeface="Segoe UI Symbol" panose="020B0502040204020203" pitchFamily="34" charset="0"/>
                <a:ea typeface="Segoe UI Symbol" panose="020B0502040204020203" pitchFamily="34" charset="0"/>
              </a:rPr>
              <a:t>")</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#if else</a:t>
            </a:r>
            <a:r>
              <a:rPr lang="ja-JP" altLang="en-US" sz="1600">
                <a:latin typeface="Segoe UI Symbol" panose="020B0502040204020203" pitchFamily="34" charset="0"/>
                <a:ea typeface="Meiryo" panose="020B0604030504040204" pitchFamily="34" charset="-128"/>
              </a:rPr>
              <a:t>を用いた条件分岐②</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b = "cancer"</a:t>
            </a:r>
          </a:p>
          <a:p>
            <a:r>
              <a:rPr lang="en-US" altLang="ja-JP" sz="1600" dirty="0">
                <a:latin typeface="Segoe UI Symbol" panose="020B0502040204020203" pitchFamily="34" charset="0"/>
                <a:ea typeface="Segoe UI Symbol" panose="020B0502040204020203" pitchFamily="34" charset="0"/>
              </a:rPr>
              <a:t>p = 1</a:t>
            </a:r>
          </a:p>
          <a:p>
            <a:r>
              <a:rPr lang="en-US" altLang="ja-JP" sz="1600" dirty="0">
                <a:latin typeface="Segoe UI Symbol" panose="020B0502040204020203" pitchFamily="34" charset="0"/>
                <a:ea typeface="Segoe UI Symbol" panose="020B0502040204020203" pitchFamily="34" charset="0"/>
              </a:rPr>
              <a:t>if (b == "cancer"){</a:t>
            </a:r>
          </a:p>
          <a:p>
            <a:r>
              <a:rPr lang="en-US" altLang="ja-JP" sz="1600" dirty="0">
                <a:latin typeface="Segoe UI Symbol" panose="020B0502040204020203" pitchFamily="34" charset="0"/>
                <a:ea typeface="Segoe UI Symbol" panose="020B0502040204020203" pitchFamily="34" charset="0"/>
              </a:rPr>
              <a:t>    p += 1</a:t>
            </a:r>
          </a:p>
          <a:p>
            <a:r>
              <a:rPr lang="en-US" altLang="ja-JP" sz="1600" dirty="0">
                <a:latin typeface="Segoe UI Symbol" panose="020B0502040204020203" pitchFamily="34" charset="0"/>
                <a:ea typeface="Segoe UI Symbol" panose="020B0502040204020203" pitchFamily="34" charset="0"/>
              </a:rPr>
              <a:t>} else {</a:t>
            </a:r>
          </a:p>
          <a:p>
            <a:r>
              <a:rPr lang="en-US" altLang="ja-JP" sz="1600" dirty="0">
                <a:latin typeface="Segoe UI Symbol" panose="020B0502040204020203" pitchFamily="34" charset="0"/>
                <a:ea typeface="Segoe UI Symbol" panose="020B0502040204020203" pitchFamily="34" charset="0"/>
              </a:rPr>
              <a:t>    p -= 1</a:t>
            </a:r>
          </a:p>
          <a:p>
            <a:r>
              <a:rPr lang="en-US" altLang="ja-JP" sz="1600" dirty="0">
                <a:latin typeface="Segoe UI Symbol" panose="020B0502040204020203" pitchFamily="34" charset="0"/>
                <a:ea typeface="Segoe UI Symbol" panose="020B0502040204020203" pitchFamily="34" charset="0"/>
              </a:rPr>
              <a:t>}</a:t>
            </a:r>
          </a:p>
          <a:p>
            <a:r>
              <a:rPr lang="en-US" altLang="ja-JP" sz="1600" dirty="0">
                <a:latin typeface="Segoe UI Symbol" panose="020B0502040204020203" pitchFamily="34" charset="0"/>
                <a:ea typeface="Segoe UI Symbol" panose="020B0502040204020203" pitchFamily="34" charset="0"/>
              </a:rPr>
              <a:t>p	#p</a:t>
            </a:r>
            <a:r>
              <a:rPr lang="ja-JP" altLang="en-US" sz="1600">
                <a:latin typeface="Segoe UI Symbol" panose="020B0502040204020203" pitchFamily="34" charset="0"/>
                <a:ea typeface="Meiryo" panose="020B0604030504040204" pitchFamily="34" charset="-128"/>
              </a:rPr>
              <a:t>が</a:t>
            </a:r>
            <a:r>
              <a:rPr lang="en-US" altLang="ja-JP" sz="1600" dirty="0">
                <a:latin typeface="Segoe UI Symbol" panose="020B0502040204020203" pitchFamily="34" charset="0"/>
                <a:ea typeface="Segoe UI Symbol" panose="020B0502040204020203" pitchFamily="34" charset="0"/>
              </a:rPr>
              <a:t>2</a:t>
            </a:r>
            <a:r>
              <a:rPr lang="ja-JP" altLang="en-US" sz="1600">
                <a:latin typeface="Segoe UI Symbol" panose="020B0502040204020203" pitchFamily="34" charset="0"/>
                <a:ea typeface="Meiryo" panose="020B0604030504040204" pitchFamily="34" charset="-128"/>
              </a:rPr>
              <a:t>になる</a:t>
            </a:r>
            <a:endParaRPr lang="en-US" altLang="ja-JP" sz="1600" dirty="0">
              <a:latin typeface="Segoe UI Symbol" panose="020B0502040204020203" pitchFamily="34" charset="0"/>
              <a:ea typeface="Segoe UI Symbol" panose="020B0502040204020203" pitchFamily="34" charset="0"/>
            </a:endParaRPr>
          </a:p>
        </p:txBody>
      </p:sp>
      <p:sp>
        <p:nvSpPr>
          <p:cNvPr id="14" name="正方形/長方形 13">
            <a:extLst>
              <a:ext uri="{FF2B5EF4-FFF2-40B4-BE49-F238E27FC236}">
                <a16:creationId xmlns:a16="http://schemas.microsoft.com/office/drawing/2014/main" id="{40292A46-B225-CC49-B4AE-929BD6E420F7}"/>
              </a:ext>
            </a:extLst>
          </p:cNvPr>
          <p:cNvSpPr/>
          <p:nvPr/>
        </p:nvSpPr>
        <p:spPr>
          <a:xfrm>
            <a:off x="4916909" y="4333634"/>
            <a:ext cx="3661957" cy="1569660"/>
          </a:xfrm>
          <a:prstGeom prst="rect">
            <a:avLst/>
          </a:prstGeom>
        </p:spPr>
        <p:txBody>
          <a:bodyPr wrap="square">
            <a:spAutoFit/>
          </a:bodyPr>
          <a:lstStyle/>
          <a:p>
            <a:r>
              <a:rPr lang="en-US" altLang="ja-JP" sz="1600" b="1" dirty="0">
                <a:latin typeface="Segoe UI Symbol" panose="020B0502040204020203" pitchFamily="34" charset="0"/>
                <a:ea typeface="Segoe UI Symbol" panose="020B0502040204020203" pitchFamily="34" charset="0"/>
              </a:rPr>
              <a:t>#</a:t>
            </a:r>
            <a:r>
              <a:rPr lang="ja-JP" altLang="en-US" sz="1600" b="1">
                <a:latin typeface="+mn-ea"/>
              </a:rPr>
              <a:t>条件を用いたデータフレームの操作</a:t>
            </a:r>
            <a:endParaRPr lang="en-US" altLang="ja-JP" sz="1600" b="1" dirty="0">
              <a:latin typeface="+mn-ea"/>
            </a:endParaRPr>
          </a:p>
          <a:p>
            <a:r>
              <a:rPr lang="en-US" altLang="ja-JP" sz="1600" dirty="0">
                <a:latin typeface="Segoe UI Symbol" panose="020B0502040204020203" pitchFamily="34" charset="0"/>
                <a:ea typeface="Segoe UI Symbol" panose="020B0502040204020203" pitchFamily="34" charset="0"/>
              </a:rPr>
              <a:t>#</a:t>
            </a:r>
            <a:r>
              <a:rPr lang="en-US" altLang="ja-JP" sz="1600" dirty="0" err="1">
                <a:latin typeface="Segoe UI Symbol" panose="020B0502040204020203" pitchFamily="34" charset="0"/>
                <a:ea typeface="Segoe UI Symbol" panose="020B0502040204020203" pitchFamily="34" charset="0"/>
              </a:rPr>
              <a:t>new_a</a:t>
            </a:r>
            <a:r>
              <a:rPr lang="ja-JP" altLang="en-US" sz="1600">
                <a:latin typeface="Segoe UI Symbol" panose="020B0502040204020203" pitchFamily="34" charset="0"/>
                <a:ea typeface="Meiryo" panose="020B0604030504040204" pitchFamily="34" charset="-128"/>
              </a:rPr>
              <a:t>が</a:t>
            </a:r>
            <a:r>
              <a:rPr lang="en-US" altLang="ja-JP" sz="1600" dirty="0">
                <a:latin typeface="Segoe UI Symbol" panose="020B0502040204020203" pitchFamily="34" charset="0"/>
                <a:ea typeface="Segoe UI Symbol" panose="020B0502040204020203" pitchFamily="34" charset="0"/>
              </a:rPr>
              <a:t>3</a:t>
            </a:r>
            <a:r>
              <a:rPr lang="ja-JP" altLang="en-US" sz="1600">
                <a:latin typeface="Meiryo" panose="020B0604030504040204" pitchFamily="34" charset="-128"/>
                <a:ea typeface="Meiryo" panose="020B0604030504040204" pitchFamily="34" charset="-128"/>
              </a:rPr>
              <a:t>以上の行を取り出し</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df[df["</a:t>
            </a:r>
            <a:r>
              <a:rPr lang="en-US" altLang="ja-JP" sz="1600" dirty="0" err="1">
                <a:latin typeface="Segoe UI Symbol" panose="020B0502040204020203" pitchFamily="34" charset="0"/>
                <a:ea typeface="Segoe UI Symbol" panose="020B0502040204020203" pitchFamily="34" charset="0"/>
              </a:rPr>
              <a:t>new_a</a:t>
            </a:r>
            <a:r>
              <a:rPr lang="en-US" altLang="ja-JP" sz="1600" dirty="0">
                <a:latin typeface="Segoe UI Symbol" panose="020B0502040204020203" pitchFamily="34" charset="0"/>
                <a:ea typeface="Segoe UI Symbol" panose="020B0502040204020203" pitchFamily="34" charset="0"/>
              </a:rPr>
              <a:t>"] &gt;= 3]</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en-US" altLang="ja-JP" sz="1600" dirty="0" err="1">
                <a:latin typeface="Segoe UI Symbol" panose="020B0502040204020203" pitchFamily="34" charset="0"/>
                <a:ea typeface="Segoe UI Symbol" panose="020B0502040204020203" pitchFamily="34" charset="0"/>
              </a:rPr>
              <a:t>new_b</a:t>
            </a:r>
            <a:r>
              <a:rPr lang="ja-JP" altLang="en-US" sz="1600">
                <a:latin typeface="+mj-ea"/>
                <a:ea typeface="+mj-ea"/>
              </a:rPr>
              <a:t>が</a:t>
            </a:r>
            <a:r>
              <a:rPr lang="en-US" altLang="ja-JP" sz="1600" dirty="0">
                <a:latin typeface="Segoe UI Symbol" panose="020B0502040204020203" pitchFamily="34" charset="0"/>
                <a:ea typeface="Segoe UI Symbol" panose="020B0502040204020203" pitchFamily="34" charset="0"/>
              </a:rPr>
              <a:t>B</a:t>
            </a:r>
            <a:r>
              <a:rPr lang="ja-JP" altLang="en-US" sz="1600">
                <a:latin typeface="Meiryo" panose="020B0604030504040204" pitchFamily="34" charset="-128"/>
                <a:ea typeface="Meiryo" panose="020B0604030504040204" pitchFamily="34" charset="-128"/>
              </a:rPr>
              <a:t>の行を取り出し</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df[df["</a:t>
            </a:r>
            <a:r>
              <a:rPr lang="en-US" altLang="ja-JP" sz="1600" dirty="0" err="1">
                <a:latin typeface="Segoe UI Symbol" panose="020B0502040204020203" pitchFamily="34" charset="0"/>
                <a:ea typeface="Segoe UI Symbol" panose="020B0502040204020203" pitchFamily="34" charset="0"/>
              </a:rPr>
              <a:t>new_b</a:t>
            </a:r>
            <a:r>
              <a:rPr lang="en-US" altLang="ja-JP" sz="1600" dirty="0">
                <a:latin typeface="Segoe UI Symbol" panose="020B0502040204020203" pitchFamily="34" charset="0"/>
                <a:ea typeface="Segoe UI Symbol" panose="020B0502040204020203" pitchFamily="34" charset="0"/>
              </a:rPr>
              <a:t>"] == "B"]</a:t>
            </a:r>
          </a:p>
        </p:txBody>
      </p:sp>
      <p:graphicFrame>
        <p:nvGraphicFramePr>
          <p:cNvPr id="8" name="表 8">
            <a:extLst>
              <a:ext uri="{FF2B5EF4-FFF2-40B4-BE49-F238E27FC236}">
                <a16:creationId xmlns:a16="http://schemas.microsoft.com/office/drawing/2014/main" id="{F9F10E6D-9A39-AB42-BF4D-40A3957DF04E}"/>
              </a:ext>
            </a:extLst>
          </p:cNvPr>
          <p:cNvGraphicFramePr>
            <a:graphicFrameLocks noGrp="1"/>
          </p:cNvGraphicFramePr>
          <p:nvPr/>
        </p:nvGraphicFramePr>
        <p:xfrm>
          <a:off x="4916909" y="1652802"/>
          <a:ext cx="3250504" cy="2249128"/>
        </p:xfrm>
        <a:graphic>
          <a:graphicData uri="http://schemas.openxmlformats.org/drawingml/2006/table">
            <a:tbl>
              <a:tblPr firstRow="1" bandRow="1">
                <a:tableStyleId>{2D5ABB26-0587-4C30-8999-92F81FD0307C}</a:tableStyleId>
              </a:tblPr>
              <a:tblGrid>
                <a:gridCol w="812626">
                  <a:extLst>
                    <a:ext uri="{9D8B030D-6E8A-4147-A177-3AD203B41FA5}">
                      <a16:colId xmlns:a16="http://schemas.microsoft.com/office/drawing/2014/main" val="2871540731"/>
                    </a:ext>
                  </a:extLst>
                </a:gridCol>
                <a:gridCol w="812626">
                  <a:extLst>
                    <a:ext uri="{9D8B030D-6E8A-4147-A177-3AD203B41FA5}">
                      <a16:colId xmlns:a16="http://schemas.microsoft.com/office/drawing/2014/main" val="1909948260"/>
                    </a:ext>
                  </a:extLst>
                </a:gridCol>
                <a:gridCol w="812626">
                  <a:extLst>
                    <a:ext uri="{9D8B030D-6E8A-4147-A177-3AD203B41FA5}">
                      <a16:colId xmlns:a16="http://schemas.microsoft.com/office/drawing/2014/main" val="1925425858"/>
                    </a:ext>
                  </a:extLst>
                </a:gridCol>
                <a:gridCol w="812626">
                  <a:extLst>
                    <a:ext uri="{9D8B030D-6E8A-4147-A177-3AD203B41FA5}">
                      <a16:colId xmlns:a16="http://schemas.microsoft.com/office/drawing/2014/main" val="3871247115"/>
                    </a:ext>
                  </a:extLst>
                </a:gridCol>
              </a:tblGrid>
              <a:tr h="321304">
                <a:tc>
                  <a:txBody>
                    <a:bodyPr/>
                    <a:lstStyle/>
                    <a:p>
                      <a:pPr algn="ct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kumimoji="1" lang="en-US" altLang="ja-JP" sz="1400" dirty="0" err="1">
                          <a:latin typeface="Segoe UI Symbol" panose="020B0502040204020203" pitchFamily="34" charset="0"/>
                          <a:ea typeface="Segoe UI Symbol" panose="020B0502040204020203" pitchFamily="34" charset="0"/>
                        </a:rPr>
                        <a:t>new_a</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kumimoji="1" lang="en-US" altLang="ja-JP" sz="1400" dirty="0" err="1">
                          <a:latin typeface="Segoe UI Symbol" panose="020B0502040204020203" pitchFamily="34" charset="0"/>
                        </a:rPr>
                        <a:t>new_b</a:t>
                      </a:r>
                      <a:endParaRPr kumimoji="1" lang="ja-JP" altLang="en-US" sz="1400">
                        <a:latin typeface="Segoe UI Symbol" panose="020B0502040204020203" pitchFamily="34" charset="0"/>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400" dirty="0" err="1">
                          <a:latin typeface="Segoe UI Symbol" panose="020B0502040204020203" pitchFamily="34" charset="0"/>
                        </a:rPr>
                        <a:t>new_c</a:t>
                      </a:r>
                      <a:endParaRPr kumimoji="1" lang="ja-JP" altLang="en-US" sz="1400">
                        <a:latin typeface="Segoe UI Symbol" panose="020B0502040204020203"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1972617"/>
                  </a:ext>
                </a:extLst>
              </a:tr>
              <a:tr h="321304">
                <a:tc>
                  <a:txBody>
                    <a:bodyPr/>
                    <a:lstStyle/>
                    <a:p>
                      <a:pPr algn="ctr"/>
                      <a:r>
                        <a:rPr kumimoji="1" lang="en-US" altLang="ja-JP" sz="1400" dirty="0">
                          <a:latin typeface="Segoe UI Symbol" panose="020B0502040204020203" pitchFamily="34" charset="0"/>
                        </a:rPr>
                        <a:t>A1</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kumimoji="1" lang="en-US" altLang="ja-JP" sz="1400" dirty="0">
                          <a:latin typeface="Segoe UI Symbol" panose="020B0502040204020203" pitchFamily="34" charset="0"/>
                        </a:rPr>
                        <a:t>1</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en-US" altLang="ja-JP" sz="1400" dirty="0">
                          <a:latin typeface="Segoe UI Symbol" panose="020B0502040204020203" pitchFamily="34" charset="0"/>
                        </a:rPr>
                        <a:t>A</a:t>
                      </a:r>
                      <a:endParaRPr kumimoji="1" lang="ja-JP" altLang="en-US" sz="1400">
                        <a:latin typeface="Segoe UI Symbol" panose="020B0502040204020203"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45484430"/>
                  </a:ext>
                </a:extLst>
              </a:tr>
              <a:tr h="321304">
                <a:tc>
                  <a:txBody>
                    <a:bodyPr/>
                    <a:lstStyle/>
                    <a:p>
                      <a:pPr algn="ctr"/>
                      <a:r>
                        <a:rPr kumimoji="1" lang="en-US" altLang="ja-JP" sz="1400" dirty="0">
                          <a:latin typeface="Segoe UI Symbol" panose="020B0502040204020203" pitchFamily="34" charset="0"/>
                        </a:rPr>
                        <a:t>A2</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sz="1400" dirty="0">
                          <a:latin typeface="Segoe UI Symbol" panose="020B0502040204020203" pitchFamily="34" charset="0"/>
                        </a:rPr>
                        <a:t>2</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400" dirty="0">
                          <a:latin typeface="Segoe UI Symbol" panose="020B0502040204020203" pitchFamily="34" charset="0"/>
                        </a:rPr>
                        <a:t>B</a:t>
                      </a:r>
                      <a:endParaRPr kumimoji="1" lang="ja-JP" altLang="en-US" sz="1400">
                        <a:latin typeface="Segoe UI Symbol" panose="020B0502040204020203" pitchFamily="34" charset="0"/>
                      </a:endParaRPr>
                    </a:p>
                  </a:txBody>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tc>
                <a:extLst>
                  <a:ext uri="{0D108BD9-81ED-4DB2-BD59-A6C34878D82A}">
                    <a16:rowId xmlns:a16="http://schemas.microsoft.com/office/drawing/2014/main" val="526244363"/>
                  </a:ext>
                </a:extLst>
              </a:tr>
              <a:tr h="321304">
                <a:tc>
                  <a:txBody>
                    <a:bodyPr/>
                    <a:lstStyle/>
                    <a:p>
                      <a:pPr algn="ctr"/>
                      <a:r>
                        <a:rPr kumimoji="1" lang="en-US" altLang="ja-JP" sz="1400" dirty="0">
                          <a:latin typeface="Segoe UI Symbol" panose="020B0502040204020203" pitchFamily="34" charset="0"/>
                        </a:rPr>
                        <a:t>A3</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sz="1400" dirty="0">
                          <a:latin typeface="Segoe UI Symbol" panose="020B0502040204020203" pitchFamily="34" charset="0"/>
                        </a:rPr>
                        <a:t>3</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400" dirty="0">
                          <a:latin typeface="Segoe UI Symbol" panose="020B0502040204020203" pitchFamily="34" charset="0"/>
                        </a:rPr>
                        <a:t>C</a:t>
                      </a:r>
                      <a:endParaRPr kumimoji="1" lang="ja-JP" altLang="en-US" sz="1400">
                        <a:latin typeface="Segoe UI Symbol" panose="020B0502040204020203" pitchFamily="34" charset="0"/>
                      </a:endParaRPr>
                    </a:p>
                  </a:txBody>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tc>
                <a:extLst>
                  <a:ext uri="{0D108BD9-81ED-4DB2-BD59-A6C34878D82A}">
                    <a16:rowId xmlns:a16="http://schemas.microsoft.com/office/drawing/2014/main" val="3187205539"/>
                  </a:ext>
                </a:extLst>
              </a:tr>
              <a:tr h="321304">
                <a:tc>
                  <a:txBody>
                    <a:bodyPr/>
                    <a:lstStyle/>
                    <a:p>
                      <a:pPr algn="ctr"/>
                      <a:r>
                        <a:rPr kumimoji="1" lang="en-US" altLang="ja-JP" sz="1400" dirty="0">
                          <a:latin typeface="Segoe UI Symbol" panose="020B0502040204020203" pitchFamily="34" charset="0"/>
                        </a:rPr>
                        <a:t>A4</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sz="1400" dirty="0">
                          <a:latin typeface="Segoe UI Symbol" panose="020B0502040204020203" pitchFamily="34" charset="0"/>
                        </a:rPr>
                        <a:t>4</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400" dirty="0">
                          <a:latin typeface="Segoe UI Symbol" panose="020B0502040204020203" pitchFamily="34" charset="0"/>
                        </a:rPr>
                        <a:t>D</a:t>
                      </a:r>
                      <a:endParaRPr kumimoji="1" lang="ja-JP" altLang="en-US" sz="1400">
                        <a:latin typeface="Segoe UI Symbol" panose="020B0502040204020203" pitchFamily="34" charset="0"/>
                      </a:endParaRPr>
                    </a:p>
                  </a:txBody>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tc>
                <a:extLst>
                  <a:ext uri="{0D108BD9-81ED-4DB2-BD59-A6C34878D82A}">
                    <a16:rowId xmlns:a16="http://schemas.microsoft.com/office/drawing/2014/main" val="3155027710"/>
                  </a:ext>
                </a:extLst>
              </a:tr>
              <a:tr h="321304">
                <a:tc>
                  <a:txBody>
                    <a:bodyPr/>
                    <a:lstStyle/>
                    <a:p>
                      <a:pPr algn="ctr"/>
                      <a:r>
                        <a:rPr kumimoji="1" lang="en-US" altLang="ja-JP" sz="1400" dirty="0">
                          <a:latin typeface="Segoe UI Symbol" panose="020B0502040204020203" pitchFamily="34" charset="0"/>
                        </a:rPr>
                        <a:t>A5</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400" dirty="0">
                          <a:latin typeface="Segoe UI Symbol" panose="020B0502040204020203" pitchFamily="34" charset="0"/>
                        </a:rPr>
                        <a:t>E</a:t>
                      </a:r>
                      <a:endParaRPr kumimoji="1" lang="ja-JP" altLang="en-US" sz="1400">
                        <a:latin typeface="Segoe UI Symbol" panose="020B0502040204020203" pitchFamily="34" charset="0"/>
                      </a:endParaRPr>
                    </a:p>
                  </a:txBody>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tc>
                <a:extLst>
                  <a:ext uri="{0D108BD9-81ED-4DB2-BD59-A6C34878D82A}">
                    <a16:rowId xmlns:a16="http://schemas.microsoft.com/office/drawing/2014/main" val="506586259"/>
                  </a:ext>
                </a:extLst>
              </a:tr>
              <a:tr h="321304">
                <a:tc>
                  <a:txBody>
                    <a:bodyPr/>
                    <a:lstStyle/>
                    <a:p>
                      <a:pPr algn="ctr"/>
                      <a:r>
                        <a:rPr kumimoji="1" lang="en-US" altLang="ja-JP" sz="1400" dirty="0">
                          <a:latin typeface="Segoe UI Symbol" panose="020B0502040204020203" pitchFamily="34" charset="0"/>
                        </a:rPr>
                        <a:t>A6</a:t>
                      </a:r>
                      <a:endParaRPr kumimoji="1" lang="ja-JP" altLang="en-US" sz="1400">
                        <a:latin typeface="Segoe UI Symbol" panose="020B0502040204020203"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kumimoji="1" lang="en-US" altLang="ja-JP" sz="1400" dirty="0">
                          <a:latin typeface="Segoe UI Symbol" panose="020B0502040204020203" pitchFamily="34" charset="0"/>
                        </a:rPr>
                        <a:t>6</a:t>
                      </a:r>
                      <a:endParaRPr kumimoji="1" lang="ja-JP" altLang="en-US" sz="1400">
                        <a:latin typeface="Segoe UI Symbol" panose="020B0502040204020203"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kumimoji="1" lang="en-US" altLang="ja-JP" sz="1400" dirty="0">
                          <a:latin typeface="Segoe UI Symbol" panose="020B0502040204020203" pitchFamily="34" charset="0"/>
                        </a:rPr>
                        <a:t>F</a:t>
                      </a:r>
                      <a:endParaRPr kumimoji="1" lang="ja-JP" altLang="en-US" sz="1400">
                        <a:latin typeface="Segoe UI Symbol" panose="020B0502040204020203" pitchFamily="34" charset="0"/>
                      </a:endParaRPr>
                    </a:p>
                  </a:txBody>
                  <a:tcPr/>
                </a:tc>
                <a:tc>
                  <a:txBody>
                    <a:bodyPr/>
                    <a:lstStyle/>
                    <a:p>
                      <a:pPr algn="ctr"/>
                      <a:r>
                        <a:rPr kumimoji="1" lang="en-US" altLang="ja-JP" sz="1400" dirty="0">
                          <a:latin typeface="Segoe UI Symbol" panose="020B0502040204020203" pitchFamily="34" charset="0"/>
                        </a:rPr>
                        <a:t>5</a:t>
                      </a:r>
                      <a:endParaRPr kumimoji="1" lang="ja-JP" altLang="en-US" sz="1400">
                        <a:latin typeface="Segoe UI Symbol" panose="020B0502040204020203" pitchFamily="34" charset="0"/>
                      </a:endParaRPr>
                    </a:p>
                  </a:txBody>
                  <a:tcPr/>
                </a:tc>
                <a:extLst>
                  <a:ext uri="{0D108BD9-81ED-4DB2-BD59-A6C34878D82A}">
                    <a16:rowId xmlns:a16="http://schemas.microsoft.com/office/drawing/2014/main" val="1216127715"/>
                  </a:ext>
                </a:extLst>
              </a:tr>
            </a:tbl>
          </a:graphicData>
        </a:graphic>
      </p:graphicFrame>
    </p:spTree>
    <p:extLst>
      <p:ext uri="{BB962C8B-B14F-4D97-AF65-F5344CB8AC3E}">
        <p14:creationId xmlns:p14="http://schemas.microsoft.com/office/powerpoint/2010/main" val="1806674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9F3E37-65CC-4940-801A-4A9CE322BA2D}"/>
              </a:ext>
            </a:extLst>
          </p:cNvPr>
          <p:cNvSpPr>
            <a:spLocks noGrp="1"/>
          </p:cNvSpPr>
          <p:nvPr>
            <p:ph type="title"/>
          </p:nvPr>
        </p:nvSpPr>
        <p:spPr>
          <a:xfrm>
            <a:off x="628650" y="18255"/>
            <a:ext cx="7886700" cy="1325563"/>
          </a:xfrm>
        </p:spPr>
        <p:txBody>
          <a:bodyPr>
            <a:normAutofit/>
          </a:bodyPr>
          <a:lstStyle/>
          <a:p>
            <a:pPr algn="ctr"/>
            <a:r>
              <a:rPr kumimoji="1" lang="ja-JP" altLang="en-US" sz="3600" b="1"/>
              <a:t>プログラミングの基礎知識</a:t>
            </a:r>
          </a:p>
        </p:txBody>
      </p:sp>
      <p:sp>
        <p:nvSpPr>
          <p:cNvPr id="3" name="コンテンツ プレースホルダー 2">
            <a:extLst>
              <a:ext uri="{FF2B5EF4-FFF2-40B4-BE49-F238E27FC236}">
                <a16:creationId xmlns:a16="http://schemas.microsoft.com/office/drawing/2014/main" id="{FE0FFE78-EE17-8B44-B523-CC3A6630F0F5}"/>
              </a:ext>
            </a:extLst>
          </p:cNvPr>
          <p:cNvSpPr>
            <a:spLocks noGrp="1"/>
          </p:cNvSpPr>
          <p:nvPr>
            <p:ph idx="1"/>
          </p:nvPr>
        </p:nvSpPr>
        <p:spPr>
          <a:xfrm>
            <a:off x="628650" y="1110499"/>
            <a:ext cx="7886700" cy="466638"/>
          </a:xfrm>
        </p:spPr>
        <p:txBody>
          <a:bodyPr>
            <a:normAutofit lnSpcReduction="10000"/>
          </a:bodyPr>
          <a:lstStyle/>
          <a:p>
            <a:pPr marL="0" indent="0">
              <a:buNone/>
            </a:pPr>
            <a:r>
              <a:rPr kumimoji="1" lang="ja-JP" altLang="en-US" b="1"/>
              <a:t>繰り返し</a:t>
            </a:r>
          </a:p>
        </p:txBody>
      </p:sp>
      <p:sp>
        <p:nvSpPr>
          <p:cNvPr id="4" name="テキスト ボックス 3">
            <a:extLst>
              <a:ext uri="{FF2B5EF4-FFF2-40B4-BE49-F238E27FC236}">
                <a16:creationId xmlns:a16="http://schemas.microsoft.com/office/drawing/2014/main" id="{F30BEC98-FD5A-1A48-9AF4-86668168FAF4}"/>
              </a:ext>
            </a:extLst>
          </p:cNvPr>
          <p:cNvSpPr txBox="1"/>
          <p:nvPr/>
        </p:nvSpPr>
        <p:spPr>
          <a:xfrm>
            <a:off x="2341294" y="1053917"/>
            <a:ext cx="1526315" cy="523220"/>
          </a:xfrm>
          <a:prstGeom prst="rect">
            <a:avLst/>
          </a:prstGeom>
          <a:noFill/>
        </p:spPr>
        <p:txBody>
          <a:bodyPr wrap="none" rtlCol="0">
            <a:spAutoFit/>
          </a:bodyPr>
          <a:lstStyle/>
          <a:p>
            <a:r>
              <a:rPr lang="en-US" altLang="ja-JP" sz="2800" b="1" dirty="0">
                <a:solidFill>
                  <a:schemeClr val="accent6"/>
                </a:solidFill>
                <a:latin typeface="Meiryo" panose="020B0604030504040204" pitchFamily="34" charset="-128"/>
                <a:ea typeface="Meiryo" panose="020B0604030504040204" pitchFamily="34" charset="-128"/>
              </a:rPr>
              <a:t>Python</a:t>
            </a:r>
            <a:endParaRPr kumimoji="1" lang="ja-JP" altLang="en-US" sz="2800" b="1">
              <a:solidFill>
                <a:schemeClr val="accent6"/>
              </a:solidFill>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04F392B5-5C53-DA44-8152-08DFF92B506E}"/>
              </a:ext>
            </a:extLst>
          </p:cNvPr>
          <p:cNvSpPr/>
          <p:nvPr/>
        </p:nvSpPr>
        <p:spPr>
          <a:xfrm>
            <a:off x="628650" y="1769731"/>
            <a:ext cx="3317048" cy="4031873"/>
          </a:xfrm>
          <a:prstGeom prst="rect">
            <a:avLst/>
          </a:prstGeom>
        </p:spPr>
        <p:txBody>
          <a:bodyPr wrap="square">
            <a:spAutoFit/>
          </a:bodyPr>
          <a:lstStyle/>
          <a:p>
            <a:r>
              <a:rPr lang="en-US" altLang="ja-JP" sz="1600" b="1" dirty="0">
                <a:latin typeface="Segoe UI Symbol" panose="020B0502040204020203" pitchFamily="34" charset="0"/>
                <a:ea typeface="Segoe UI Symbol" panose="020B0502040204020203" pitchFamily="34" charset="0"/>
              </a:rPr>
              <a:t>##</a:t>
            </a:r>
            <a:r>
              <a:rPr lang="en-US" altLang="ja-JP" sz="1600" b="1" dirty="0">
                <a:latin typeface="+mn-ea"/>
              </a:rPr>
              <a:t>for </a:t>
            </a:r>
            <a:r>
              <a:rPr lang="ja-JP" altLang="en-US" sz="1600" b="1">
                <a:latin typeface="+mn-ea"/>
              </a:rPr>
              <a:t>ループによる繰り返し</a:t>
            </a:r>
            <a:endParaRPr lang="en-US" altLang="ja-JP" sz="1600" b="1" dirty="0">
              <a:latin typeface="+mn-ea"/>
            </a:endParaRPr>
          </a:p>
          <a:p>
            <a:r>
              <a:rPr lang="en-US" altLang="ja-JP" sz="1600" dirty="0">
                <a:latin typeface="Segoe UI Symbol" panose="020B0502040204020203" pitchFamily="34" charset="0"/>
                <a:ea typeface="Segoe UI Symbol" panose="020B0502040204020203" pitchFamily="34" charset="0"/>
              </a:rPr>
              <a:t>#</a:t>
            </a:r>
            <a:r>
              <a:rPr lang="en-US" altLang="ja-JP" sz="1600" dirty="0">
                <a:latin typeface="Meiryo" panose="020B0604030504040204" pitchFamily="34" charset="-128"/>
                <a:ea typeface="Meiryo" panose="020B0604030504040204" pitchFamily="34" charset="-128"/>
              </a:rPr>
              <a:t>1</a:t>
            </a:r>
            <a:r>
              <a:rPr lang="ja-JP" altLang="en-US" sz="1600">
                <a:latin typeface="Meiryo" panose="020B0604030504040204" pitchFamily="34" charset="-128"/>
                <a:ea typeface="Meiryo" panose="020B0604030504040204" pitchFamily="34" charset="-128"/>
              </a:rPr>
              <a:t>から</a:t>
            </a:r>
            <a:r>
              <a:rPr lang="en-US" altLang="ja-JP" sz="1600" dirty="0">
                <a:latin typeface="Meiryo" panose="020B0604030504040204" pitchFamily="34" charset="-128"/>
                <a:ea typeface="Meiryo" panose="020B0604030504040204" pitchFamily="34" charset="-128"/>
              </a:rPr>
              <a:t>100</a:t>
            </a:r>
            <a:r>
              <a:rPr lang="ja-JP" altLang="en-US" sz="1600">
                <a:latin typeface="Meiryo" panose="020B0604030504040204" pitchFamily="34" charset="-128"/>
                <a:ea typeface="Meiryo" panose="020B0604030504040204" pitchFamily="34" charset="-128"/>
              </a:rPr>
              <a:t>までの</a:t>
            </a:r>
            <a:r>
              <a:rPr lang="en-US" altLang="ja-JP" sz="1600" dirty="0">
                <a:latin typeface="Meiryo" panose="020B0604030504040204" pitchFamily="34" charset="-128"/>
                <a:ea typeface="Meiryo" panose="020B0604030504040204" pitchFamily="34" charset="-128"/>
              </a:rPr>
              <a:t>2</a:t>
            </a:r>
            <a:r>
              <a:rPr lang="ja-JP" altLang="en-US" sz="1600">
                <a:latin typeface="Meiryo" panose="020B0604030504040204" pitchFamily="34" charset="-128"/>
                <a:ea typeface="Meiryo" panose="020B0604030504040204" pitchFamily="34" charset="-128"/>
              </a:rPr>
              <a:t>乗の和を計算</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a = 0</a:t>
            </a:r>
          </a:p>
          <a:p>
            <a:r>
              <a:rPr lang="en-US" altLang="ja-JP" sz="1600" dirty="0">
                <a:latin typeface="Segoe UI Symbol" panose="020B0502040204020203" pitchFamily="34" charset="0"/>
                <a:ea typeface="Segoe UI Symbol" panose="020B0502040204020203" pitchFamily="34" charset="0"/>
              </a:rPr>
              <a:t>for </a:t>
            </a:r>
            <a:r>
              <a:rPr lang="en-US" altLang="ja-JP" sz="1600" dirty="0" err="1">
                <a:latin typeface="Segoe UI Symbol" panose="020B0502040204020203" pitchFamily="34" charset="0"/>
                <a:ea typeface="Segoe UI Symbol" panose="020B0502040204020203" pitchFamily="34" charset="0"/>
              </a:rPr>
              <a:t>i</a:t>
            </a:r>
            <a:r>
              <a:rPr lang="en-US" altLang="ja-JP" sz="1600" dirty="0">
                <a:latin typeface="Segoe UI Symbol" panose="020B0502040204020203" pitchFamily="34" charset="0"/>
                <a:ea typeface="Segoe UI Symbol" panose="020B0502040204020203" pitchFamily="34" charset="0"/>
              </a:rPr>
              <a:t> in range(100):</a:t>
            </a:r>
          </a:p>
          <a:p>
            <a:r>
              <a:rPr lang="en-US" altLang="ja-JP" sz="1600" dirty="0">
                <a:latin typeface="Segoe UI Symbol" panose="020B0502040204020203" pitchFamily="34" charset="0"/>
                <a:ea typeface="Segoe UI Symbol" panose="020B0502040204020203" pitchFamily="34" charset="0"/>
              </a:rPr>
              <a:t>    a += </a:t>
            </a:r>
            <a:r>
              <a:rPr lang="en-US" altLang="ja-JP" sz="1600" dirty="0" err="1">
                <a:latin typeface="Segoe UI Symbol" panose="020B0502040204020203" pitchFamily="34" charset="0"/>
                <a:ea typeface="Segoe UI Symbol" panose="020B0502040204020203" pitchFamily="34" charset="0"/>
              </a:rPr>
              <a:t>i</a:t>
            </a:r>
            <a:r>
              <a:rPr lang="en-US" altLang="ja-JP" sz="1600" dirty="0">
                <a:latin typeface="Segoe UI Symbol" panose="020B0502040204020203" pitchFamily="34" charset="0"/>
                <a:ea typeface="Segoe UI Symbol" panose="020B0502040204020203" pitchFamily="34" charset="0"/>
              </a:rPr>
              <a:t>**2</a:t>
            </a:r>
          </a:p>
          <a:p>
            <a:r>
              <a:rPr lang="en-US" altLang="ja-JP" sz="1600" dirty="0">
                <a:latin typeface="Segoe UI Symbol" panose="020B0502040204020203" pitchFamily="34" charset="0"/>
                <a:ea typeface="Segoe UI Symbol" panose="020B0502040204020203" pitchFamily="34" charset="0"/>
              </a:rPr>
              <a:t>a</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ja-JP" altLang="en-US" sz="1600">
                <a:latin typeface="Meiryo" panose="020B0604030504040204" pitchFamily="34" charset="-128"/>
                <a:ea typeface="Meiryo" panose="020B0604030504040204" pitchFamily="34" charset="-128"/>
              </a:rPr>
              <a:t>条件分岐との組み合わせ</a:t>
            </a:r>
            <a:endParaRPr lang="en-US" altLang="ja-JP" sz="1600" dirty="0">
              <a:latin typeface="Meiryo" panose="020B0604030504040204" pitchFamily="34" charset="-128"/>
              <a:ea typeface="Meiryo" panose="020B0604030504040204" pitchFamily="34" charset="-128"/>
            </a:endParaRPr>
          </a:p>
          <a:p>
            <a:r>
              <a:rPr lang="en-US" altLang="ja-JP" sz="1600" dirty="0">
                <a:latin typeface="Segoe UI Symbol" panose="020B0502040204020203" pitchFamily="34" charset="0"/>
                <a:ea typeface="Segoe UI Symbol" panose="020B0502040204020203" pitchFamily="34" charset="0"/>
              </a:rPr>
              <a:t>a = 0</a:t>
            </a:r>
          </a:p>
          <a:p>
            <a:r>
              <a:rPr lang="en-US" altLang="ja-JP" sz="1600" dirty="0">
                <a:latin typeface="Segoe UI Symbol" panose="020B0502040204020203" pitchFamily="34" charset="0"/>
                <a:ea typeface="Segoe UI Symbol" panose="020B0502040204020203" pitchFamily="34" charset="0"/>
              </a:rPr>
              <a:t>for </a:t>
            </a:r>
            <a:r>
              <a:rPr lang="en-US" altLang="ja-JP" sz="1600" dirty="0" err="1">
                <a:latin typeface="Segoe UI Symbol" panose="020B0502040204020203" pitchFamily="34" charset="0"/>
                <a:ea typeface="Segoe UI Symbol" panose="020B0502040204020203" pitchFamily="34" charset="0"/>
              </a:rPr>
              <a:t>i</a:t>
            </a:r>
            <a:r>
              <a:rPr lang="en-US" altLang="ja-JP" sz="1600" dirty="0">
                <a:latin typeface="Segoe UI Symbol" panose="020B0502040204020203" pitchFamily="34" charset="0"/>
                <a:ea typeface="Segoe UI Symbol" panose="020B0502040204020203" pitchFamily="34" charset="0"/>
              </a:rPr>
              <a:t> in range(100):</a:t>
            </a:r>
          </a:p>
          <a:p>
            <a:r>
              <a:rPr lang="en-US" altLang="ja-JP" sz="1600" dirty="0">
                <a:latin typeface="Segoe UI Symbol" panose="020B0502040204020203" pitchFamily="34" charset="0"/>
                <a:ea typeface="Segoe UI Symbol" panose="020B0502040204020203" pitchFamily="34" charset="0"/>
              </a:rPr>
              <a:t>    if </a:t>
            </a:r>
            <a:r>
              <a:rPr lang="en-US" altLang="ja-JP" sz="1600" dirty="0" err="1">
                <a:latin typeface="Segoe UI Symbol" panose="020B0502040204020203" pitchFamily="34" charset="0"/>
                <a:ea typeface="Segoe UI Symbol" panose="020B0502040204020203" pitchFamily="34" charset="0"/>
              </a:rPr>
              <a:t>i</a:t>
            </a:r>
            <a:r>
              <a:rPr lang="en-US" altLang="ja-JP" sz="1600" dirty="0">
                <a:latin typeface="Segoe UI Symbol" panose="020B0502040204020203" pitchFamily="34" charset="0"/>
                <a:ea typeface="Segoe UI Symbol" panose="020B0502040204020203" pitchFamily="34" charset="0"/>
              </a:rPr>
              <a:t> % 3 == 0:</a:t>
            </a:r>
          </a:p>
          <a:p>
            <a:r>
              <a:rPr lang="en-US" altLang="ja-JP" sz="1600" dirty="0">
                <a:latin typeface="Segoe UI Symbol" panose="020B0502040204020203" pitchFamily="34" charset="0"/>
                <a:ea typeface="Segoe UI Symbol" panose="020B0502040204020203" pitchFamily="34" charset="0"/>
              </a:rPr>
              <a:t>        a += </a:t>
            </a:r>
            <a:r>
              <a:rPr lang="en-US" altLang="ja-JP" sz="1600" dirty="0" err="1">
                <a:latin typeface="Segoe UI Symbol" panose="020B0502040204020203" pitchFamily="34" charset="0"/>
                <a:ea typeface="Segoe UI Symbol" panose="020B0502040204020203" pitchFamily="34" charset="0"/>
              </a:rPr>
              <a:t>i</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	</a:t>
            </a:r>
          </a:p>
          <a:p>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Segoe UI Symbol" panose="020B0502040204020203" pitchFamily="34" charset="0"/>
                <a:ea typeface="Segoe UI Symbol" panose="020B0502040204020203" pitchFamily="34" charset="0"/>
              </a:rPr>
              <a:t>#</a:t>
            </a:r>
            <a:r>
              <a:rPr lang="en-US" altLang="ja-JP" sz="1600" dirty="0">
                <a:latin typeface="Meiryo" panose="020B0604030504040204" pitchFamily="34" charset="-128"/>
                <a:ea typeface="Meiryo" panose="020B0604030504040204" pitchFamily="34" charset="-128"/>
              </a:rPr>
              <a:t>1</a:t>
            </a:r>
            <a:r>
              <a:rPr lang="ja-JP" altLang="en-US" sz="1600">
                <a:latin typeface="Meiryo" panose="020B0604030504040204" pitchFamily="34" charset="-128"/>
                <a:ea typeface="Meiryo" panose="020B0604030504040204" pitchFamily="34" charset="-128"/>
              </a:rPr>
              <a:t>から</a:t>
            </a:r>
            <a:r>
              <a:rPr lang="en-US" altLang="ja-JP" sz="1600" dirty="0">
                <a:latin typeface="Meiryo" panose="020B0604030504040204" pitchFamily="34" charset="-128"/>
                <a:ea typeface="Meiryo" panose="020B0604030504040204" pitchFamily="34" charset="-128"/>
              </a:rPr>
              <a:t>100</a:t>
            </a:r>
            <a:r>
              <a:rPr lang="ja-JP" altLang="en-US" sz="1600">
                <a:latin typeface="Meiryo" panose="020B0604030504040204" pitchFamily="34" charset="-128"/>
                <a:ea typeface="Meiryo" panose="020B0604030504040204" pitchFamily="34" charset="-128"/>
              </a:rPr>
              <a:t>までの</a:t>
            </a:r>
            <a:r>
              <a:rPr lang="en-US" altLang="ja-JP" sz="1600" dirty="0">
                <a:latin typeface="Meiryo" panose="020B0604030504040204" pitchFamily="34" charset="-128"/>
                <a:ea typeface="Meiryo" panose="020B0604030504040204" pitchFamily="34" charset="-128"/>
              </a:rPr>
              <a:t>3</a:t>
            </a:r>
            <a:r>
              <a:rPr lang="ja-JP" altLang="en-US" sz="1600">
                <a:latin typeface="Meiryo" panose="020B0604030504040204" pitchFamily="34" charset="-128"/>
                <a:ea typeface="Meiryo" panose="020B0604030504040204" pitchFamily="34" charset="-128"/>
              </a:rPr>
              <a:t>の倍数のみが足される</a:t>
            </a:r>
            <a:endParaRPr lang="en-US" altLang="ja-JP" sz="1600" dirty="0">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40292A46-B225-CC49-B4AE-929BD6E420F7}"/>
              </a:ext>
            </a:extLst>
          </p:cNvPr>
          <p:cNvSpPr/>
          <p:nvPr/>
        </p:nvSpPr>
        <p:spPr>
          <a:xfrm>
            <a:off x="4572000" y="1343818"/>
            <a:ext cx="3661957" cy="892552"/>
          </a:xfrm>
          <a:prstGeom prst="rect">
            <a:avLst/>
          </a:prstGeom>
        </p:spPr>
        <p:txBody>
          <a:bodyPr wrap="square">
            <a:spAutoFit/>
          </a:bodyPr>
          <a:lstStyle/>
          <a:p>
            <a:r>
              <a:rPr lang="ja-JP" altLang="en-US" b="1">
                <a:latin typeface="+mj-ea"/>
                <a:ea typeface="+mj-ea"/>
              </a:rPr>
              <a:t>注意点</a:t>
            </a:r>
            <a:endParaRPr lang="en-US" altLang="ja-JP" b="1" dirty="0">
              <a:latin typeface="+mj-ea"/>
              <a:ea typeface="+mj-ea"/>
            </a:endParaRPr>
          </a:p>
          <a:p>
            <a:r>
              <a:rPr lang="en-US" altLang="ja-JP" dirty="0">
                <a:latin typeface="+mj-ea"/>
                <a:ea typeface="+mj-ea"/>
              </a:rPr>
              <a:t>Python</a:t>
            </a:r>
            <a:r>
              <a:rPr lang="ja-JP" altLang="en-US">
                <a:latin typeface="+mj-ea"/>
                <a:ea typeface="+mj-ea"/>
              </a:rPr>
              <a:t>は</a:t>
            </a:r>
            <a:r>
              <a:rPr lang="ja-JP" altLang="en-US" b="1">
                <a:latin typeface="+mj-ea"/>
                <a:ea typeface="+mj-ea"/>
              </a:rPr>
              <a:t>インデント</a:t>
            </a:r>
            <a:r>
              <a:rPr lang="ja-JP" altLang="en-US">
                <a:latin typeface="+mj-ea"/>
                <a:ea typeface="+mj-ea"/>
              </a:rPr>
              <a:t>に注意</a:t>
            </a:r>
            <a:endParaRPr lang="en-US" altLang="ja-JP" dirty="0">
              <a:latin typeface="+mj-ea"/>
              <a:ea typeface="+mj-ea"/>
            </a:endParaRPr>
          </a:p>
          <a:p>
            <a:endParaRPr lang="en-US" altLang="ja-JP" sz="1600" dirty="0">
              <a:latin typeface="+mj-ea"/>
              <a:ea typeface="+mj-ea"/>
            </a:endParaRPr>
          </a:p>
        </p:txBody>
      </p:sp>
      <p:sp>
        <p:nvSpPr>
          <p:cNvPr id="10" name="テキスト ボックス 9">
            <a:extLst>
              <a:ext uri="{FF2B5EF4-FFF2-40B4-BE49-F238E27FC236}">
                <a16:creationId xmlns:a16="http://schemas.microsoft.com/office/drawing/2014/main" id="{BA69B33D-BF50-A643-AEF1-BD06EFC26195}"/>
              </a:ext>
            </a:extLst>
          </p:cNvPr>
          <p:cNvSpPr txBox="1"/>
          <p:nvPr/>
        </p:nvSpPr>
        <p:spPr>
          <a:xfrm>
            <a:off x="4478264" y="5151073"/>
            <a:ext cx="4167975" cy="923330"/>
          </a:xfrm>
          <a:prstGeom prst="rect">
            <a:avLst/>
          </a:prstGeom>
          <a:noFill/>
        </p:spPr>
        <p:txBody>
          <a:bodyPr wrap="square" rtlCol="0">
            <a:spAutoFit/>
          </a:bodyPr>
          <a:lstStyle/>
          <a:p>
            <a:r>
              <a:rPr lang="en-US" altLang="ja-JP" b="1" dirty="0">
                <a:latin typeface="+mj-ea"/>
                <a:ea typeface="+mj-ea"/>
              </a:rPr>
              <a:t>tab</a:t>
            </a:r>
            <a:r>
              <a:rPr lang="ja-JP" altLang="en-US" b="1">
                <a:latin typeface="+mj-ea"/>
                <a:ea typeface="+mj-ea"/>
              </a:rPr>
              <a:t>インデントとスペースインデントは混在させてはダメ</a:t>
            </a:r>
            <a:endParaRPr lang="en-US" altLang="ja-JP" b="1" dirty="0">
              <a:latin typeface="+mj-ea"/>
              <a:ea typeface="+mj-ea"/>
            </a:endParaRPr>
          </a:p>
          <a:p>
            <a:pPr marL="285750" indent="-285750">
              <a:buFont typeface="Wingdings" pitchFamily="2" charset="2"/>
              <a:buChar char="ü"/>
            </a:pPr>
            <a:endParaRPr kumimoji="1" lang="en-US" altLang="ja-JP" b="1" dirty="0">
              <a:latin typeface="+mj-ea"/>
              <a:ea typeface="+mj-ea"/>
            </a:endParaRPr>
          </a:p>
        </p:txBody>
      </p:sp>
      <p:pic>
        <p:nvPicPr>
          <p:cNvPr id="8" name="図 7">
            <a:extLst>
              <a:ext uri="{FF2B5EF4-FFF2-40B4-BE49-F238E27FC236}">
                <a16:creationId xmlns:a16="http://schemas.microsoft.com/office/drawing/2014/main" id="{DA64CBBA-8377-F241-9B9D-C0D37B59C419}"/>
              </a:ext>
            </a:extLst>
          </p:cNvPr>
          <p:cNvPicPr>
            <a:picLocks noChangeAspect="1"/>
          </p:cNvPicPr>
          <p:nvPr/>
        </p:nvPicPr>
        <p:blipFill rotWithShape="1">
          <a:blip r:embed="rId2"/>
          <a:srcRect l="-1" r="598" b="30742"/>
          <a:stretch/>
        </p:blipFill>
        <p:spPr>
          <a:xfrm>
            <a:off x="4262042" y="1949972"/>
            <a:ext cx="4167974" cy="2095936"/>
          </a:xfrm>
          <a:prstGeom prst="rect">
            <a:avLst/>
          </a:prstGeom>
        </p:spPr>
      </p:pic>
      <p:sp>
        <p:nvSpPr>
          <p:cNvPr id="11" name="正方形/長方形 10">
            <a:extLst>
              <a:ext uri="{FF2B5EF4-FFF2-40B4-BE49-F238E27FC236}">
                <a16:creationId xmlns:a16="http://schemas.microsoft.com/office/drawing/2014/main" id="{3F425947-330C-CF47-8120-B17BC64EEE29}"/>
              </a:ext>
            </a:extLst>
          </p:cNvPr>
          <p:cNvSpPr/>
          <p:nvPr/>
        </p:nvSpPr>
        <p:spPr>
          <a:xfrm>
            <a:off x="5279720" y="2974932"/>
            <a:ext cx="244257" cy="2192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46567AE-0705-9247-A3FC-0E25246CB94F}"/>
              </a:ext>
            </a:extLst>
          </p:cNvPr>
          <p:cNvSpPr/>
          <p:nvPr/>
        </p:nvSpPr>
        <p:spPr>
          <a:xfrm>
            <a:off x="5279720" y="3347767"/>
            <a:ext cx="244257" cy="2192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E1BDB1EC-FB54-8543-A031-ADFE0D9D4146}"/>
              </a:ext>
            </a:extLst>
          </p:cNvPr>
          <p:cNvSpPr/>
          <p:nvPr/>
        </p:nvSpPr>
        <p:spPr>
          <a:xfrm>
            <a:off x="5542765" y="3347767"/>
            <a:ext cx="244257" cy="2192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375049B-94A0-E545-B730-18E0FABE8FB1}"/>
              </a:ext>
            </a:extLst>
          </p:cNvPr>
          <p:cNvSpPr txBox="1"/>
          <p:nvPr/>
        </p:nvSpPr>
        <p:spPr>
          <a:xfrm>
            <a:off x="3661570" y="3059668"/>
            <a:ext cx="1194558" cy="738664"/>
          </a:xfrm>
          <a:prstGeom prst="rect">
            <a:avLst/>
          </a:prstGeom>
          <a:solidFill>
            <a:schemeClr val="tx1"/>
          </a:solidFill>
        </p:spPr>
        <p:txBody>
          <a:bodyPr wrap="none" rtlCol="0">
            <a:spAutoFit/>
          </a:bodyPr>
          <a:lstStyle/>
          <a:p>
            <a:r>
              <a:rPr lang="en-US" altLang="ja-JP" sz="1400" b="1" dirty="0">
                <a:solidFill>
                  <a:schemeClr val="bg1"/>
                </a:solidFill>
                <a:latin typeface="+mj-ea"/>
                <a:ea typeface="+mj-ea"/>
              </a:rPr>
              <a:t>tab</a:t>
            </a:r>
          </a:p>
          <a:p>
            <a:r>
              <a:rPr kumimoji="1" lang="ja-JP" altLang="en-US" sz="1400" b="1">
                <a:solidFill>
                  <a:schemeClr val="bg1"/>
                </a:solidFill>
                <a:latin typeface="+mj-ea"/>
                <a:ea typeface="+mj-ea"/>
              </a:rPr>
              <a:t>もしくは</a:t>
            </a:r>
            <a:endParaRPr kumimoji="1" lang="en-US" altLang="ja-JP" sz="1400" b="1" dirty="0">
              <a:solidFill>
                <a:schemeClr val="bg1"/>
              </a:solidFill>
              <a:latin typeface="+mj-ea"/>
              <a:ea typeface="+mj-ea"/>
            </a:endParaRPr>
          </a:p>
          <a:p>
            <a:r>
              <a:rPr lang="ja-JP" altLang="en-US" sz="1400" b="1">
                <a:solidFill>
                  <a:schemeClr val="bg1"/>
                </a:solidFill>
                <a:latin typeface="+mj-ea"/>
                <a:ea typeface="+mj-ea"/>
              </a:rPr>
              <a:t>スペース</a:t>
            </a:r>
            <a:r>
              <a:rPr lang="en-US" altLang="ja-JP" sz="1400" b="1" dirty="0">
                <a:solidFill>
                  <a:schemeClr val="bg1"/>
                </a:solidFill>
                <a:latin typeface="+mj-ea"/>
                <a:ea typeface="+mj-ea"/>
              </a:rPr>
              <a:t>4</a:t>
            </a:r>
            <a:r>
              <a:rPr lang="ja-JP" altLang="en-US" sz="1400" b="1">
                <a:solidFill>
                  <a:schemeClr val="bg1"/>
                </a:solidFill>
                <a:latin typeface="+mj-ea"/>
                <a:ea typeface="+mj-ea"/>
              </a:rPr>
              <a:t>つ</a:t>
            </a:r>
            <a:endParaRPr kumimoji="1" lang="ja-JP" altLang="en-US" sz="1400" b="1">
              <a:solidFill>
                <a:schemeClr val="bg1"/>
              </a:solidFill>
              <a:latin typeface="+mj-ea"/>
              <a:ea typeface="+mj-ea"/>
            </a:endParaRPr>
          </a:p>
        </p:txBody>
      </p:sp>
      <p:cxnSp>
        <p:nvCxnSpPr>
          <p:cNvPr id="18" name="直線コネクタ 17">
            <a:extLst>
              <a:ext uri="{FF2B5EF4-FFF2-40B4-BE49-F238E27FC236}">
                <a16:creationId xmlns:a16="http://schemas.microsoft.com/office/drawing/2014/main" id="{C9F893A7-9BE5-804F-B9B3-8DCC97C9F07D}"/>
              </a:ext>
            </a:extLst>
          </p:cNvPr>
          <p:cNvCxnSpPr>
            <a:endCxn id="11" idx="1"/>
          </p:cNvCxnSpPr>
          <p:nvPr/>
        </p:nvCxnSpPr>
        <p:spPr>
          <a:xfrm flipV="1">
            <a:off x="4860099" y="3084535"/>
            <a:ext cx="419621" cy="1096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151D73F-77CC-8840-908F-E54B84C63A2A}"/>
              </a:ext>
            </a:extLst>
          </p:cNvPr>
          <p:cNvCxnSpPr>
            <a:cxnSpLocks/>
          </p:cNvCxnSpPr>
          <p:nvPr/>
        </p:nvCxnSpPr>
        <p:spPr>
          <a:xfrm flipV="1">
            <a:off x="4856128" y="3457369"/>
            <a:ext cx="423592" cy="1096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886105C-5F3D-E24C-AEFD-5E012AB2685A}"/>
              </a:ext>
            </a:extLst>
          </p:cNvPr>
          <p:cNvCxnSpPr>
            <a:cxnSpLocks/>
            <a:endCxn id="16" idx="2"/>
          </p:cNvCxnSpPr>
          <p:nvPr/>
        </p:nvCxnSpPr>
        <p:spPr>
          <a:xfrm flipV="1">
            <a:off x="4856128" y="3566972"/>
            <a:ext cx="808766" cy="181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BEE943FC-C89A-3B4F-BEB5-A0EA866ED18F}"/>
              </a:ext>
            </a:extLst>
          </p:cNvPr>
          <p:cNvSpPr/>
          <p:nvPr/>
        </p:nvSpPr>
        <p:spPr>
          <a:xfrm>
            <a:off x="5235458" y="2585228"/>
            <a:ext cx="2653589" cy="1050637"/>
          </a:xfrm>
          <a:prstGeom prst="rect">
            <a:avLst/>
          </a:prstGeom>
          <a:noFill/>
          <a:ln w="2857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8D1FD221-FD88-5549-827F-FB37AF26B495}"/>
              </a:ext>
            </a:extLst>
          </p:cNvPr>
          <p:cNvSpPr txBox="1"/>
          <p:nvPr/>
        </p:nvSpPr>
        <p:spPr>
          <a:xfrm>
            <a:off x="6625619" y="2206685"/>
            <a:ext cx="2377959" cy="369332"/>
          </a:xfrm>
          <a:prstGeom prst="rect">
            <a:avLst/>
          </a:prstGeom>
          <a:noFill/>
        </p:spPr>
        <p:txBody>
          <a:bodyPr wrap="none" rtlCol="0">
            <a:spAutoFit/>
          </a:bodyPr>
          <a:lstStyle/>
          <a:p>
            <a:r>
              <a:rPr kumimoji="1" lang="en-US" altLang="ja-JP" b="1" dirty="0">
                <a:solidFill>
                  <a:schemeClr val="accent4"/>
                </a:solidFill>
                <a:latin typeface="+mn-ea"/>
              </a:rPr>
              <a:t>for</a:t>
            </a:r>
            <a:r>
              <a:rPr kumimoji="1" lang="ja-JP" altLang="en-US" b="1">
                <a:solidFill>
                  <a:schemeClr val="accent4"/>
                </a:solidFill>
                <a:latin typeface="+mn-ea"/>
              </a:rPr>
              <a:t>ループのかたまり</a:t>
            </a:r>
          </a:p>
        </p:txBody>
      </p:sp>
      <p:sp>
        <p:nvSpPr>
          <p:cNvPr id="29" name="正方形/長方形 28">
            <a:extLst>
              <a:ext uri="{FF2B5EF4-FFF2-40B4-BE49-F238E27FC236}">
                <a16:creationId xmlns:a16="http://schemas.microsoft.com/office/drawing/2014/main" id="{7723889C-8D68-804E-8739-33F12166A18B}"/>
              </a:ext>
            </a:extLst>
          </p:cNvPr>
          <p:cNvSpPr/>
          <p:nvPr/>
        </p:nvSpPr>
        <p:spPr>
          <a:xfrm>
            <a:off x="5522239" y="2931085"/>
            <a:ext cx="2112375" cy="660940"/>
          </a:xfrm>
          <a:prstGeom prst="rect">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85D97000-90D0-0849-A075-734D226DBF20}"/>
              </a:ext>
            </a:extLst>
          </p:cNvPr>
          <p:cNvSpPr txBox="1"/>
          <p:nvPr/>
        </p:nvSpPr>
        <p:spPr>
          <a:xfrm>
            <a:off x="6402978" y="3681182"/>
            <a:ext cx="2422458" cy="369332"/>
          </a:xfrm>
          <a:prstGeom prst="rect">
            <a:avLst/>
          </a:prstGeom>
          <a:noFill/>
        </p:spPr>
        <p:txBody>
          <a:bodyPr wrap="none" rtlCol="0">
            <a:spAutoFit/>
          </a:bodyPr>
          <a:lstStyle/>
          <a:p>
            <a:r>
              <a:rPr kumimoji="1" lang="en-US" altLang="ja-JP" b="1" dirty="0">
                <a:solidFill>
                  <a:schemeClr val="accent6"/>
                </a:solidFill>
                <a:latin typeface="+mn-ea"/>
              </a:rPr>
              <a:t>if</a:t>
            </a:r>
            <a:r>
              <a:rPr kumimoji="1" lang="ja-JP" altLang="en-US" b="1">
                <a:solidFill>
                  <a:schemeClr val="accent6"/>
                </a:solidFill>
                <a:latin typeface="+mn-ea"/>
              </a:rPr>
              <a:t>条件分岐のかたまり</a:t>
            </a:r>
          </a:p>
        </p:txBody>
      </p:sp>
      <p:sp>
        <p:nvSpPr>
          <p:cNvPr id="31" name="テキスト ボックス 30">
            <a:extLst>
              <a:ext uri="{FF2B5EF4-FFF2-40B4-BE49-F238E27FC236}">
                <a16:creationId xmlns:a16="http://schemas.microsoft.com/office/drawing/2014/main" id="{CE6AC5AF-75F3-0C4E-A275-52ACD240E580}"/>
              </a:ext>
            </a:extLst>
          </p:cNvPr>
          <p:cNvSpPr txBox="1"/>
          <p:nvPr/>
        </p:nvSpPr>
        <p:spPr>
          <a:xfrm>
            <a:off x="5235458" y="4071146"/>
            <a:ext cx="2954655" cy="646331"/>
          </a:xfrm>
          <a:prstGeom prst="rect">
            <a:avLst/>
          </a:prstGeom>
          <a:noFill/>
        </p:spPr>
        <p:txBody>
          <a:bodyPr wrap="none" rtlCol="0">
            <a:spAutoFit/>
          </a:bodyPr>
          <a:lstStyle/>
          <a:p>
            <a:r>
              <a:rPr kumimoji="1" lang="ja-JP" altLang="en-US" b="1">
                <a:latin typeface="+mn-ea"/>
              </a:rPr>
              <a:t>ループや分岐が終わったら</a:t>
            </a:r>
            <a:endParaRPr kumimoji="1" lang="en-US" altLang="ja-JP" b="1" dirty="0">
              <a:latin typeface="+mn-ea"/>
            </a:endParaRPr>
          </a:p>
          <a:p>
            <a:r>
              <a:rPr lang="ja-JP" altLang="en-US" b="1">
                <a:latin typeface="+mn-ea"/>
              </a:rPr>
              <a:t>インデントはもとに戻す</a:t>
            </a:r>
            <a:endParaRPr kumimoji="1" lang="ja-JP" altLang="en-US" b="1">
              <a:latin typeface="+mn-ea"/>
            </a:endParaRPr>
          </a:p>
        </p:txBody>
      </p:sp>
    </p:spTree>
    <p:extLst>
      <p:ext uri="{BB962C8B-B14F-4D97-AF65-F5344CB8AC3E}">
        <p14:creationId xmlns:p14="http://schemas.microsoft.com/office/powerpoint/2010/main" val="342755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47A5A6-8CE9-0446-B5EE-D32EB3E671D9}"/>
              </a:ext>
            </a:extLst>
          </p:cNvPr>
          <p:cNvSpPr>
            <a:spLocks noGrp="1"/>
          </p:cNvSpPr>
          <p:nvPr>
            <p:ph type="title"/>
          </p:nvPr>
        </p:nvSpPr>
        <p:spPr>
          <a:xfrm>
            <a:off x="628650" y="0"/>
            <a:ext cx="7886700" cy="1325563"/>
          </a:xfrm>
        </p:spPr>
        <p:txBody>
          <a:bodyPr>
            <a:normAutofit/>
          </a:bodyPr>
          <a:lstStyle/>
          <a:p>
            <a:r>
              <a:rPr kumimoji="1" lang="ja-JP" altLang="en-US" sz="3600" b="1"/>
              <a:t>演習課題①</a:t>
            </a:r>
            <a:br>
              <a:rPr kumimoji="1" lang="en-US" altLang="ja-JP" sz="3600" dirty="0"/>
            </a:br>
            <a:r>
              <a:rPr lang="ja-JP" altLang="en-US" sz="3100" b="1">
                <a:solidFill>
                  <a:schemeClr val="accent4"/>
                </a:solidFill>
              </a:rPr>
              <a:t>データの読み込みと簡単なデータ処理</a:t>
            </a:r>
            <a:endParaRPr kumimoji="1" lang="ja-JP" altLang="en-US" sz="3100" b="1">
              <a:solidFill>
                <a:schemeClr val="accent4"/>
              </a:solidFill>
            </a:endParaRPr>
          </a:p>
        </p:txBody>
      </p:sp>
      <p:sp>
        <p:nvSpPr>
          <p:cNvPr id="3" name="コンテンツ プレースホルダー 2">
            <a:extLst>
              <a:ext uri="{FF2B5EF4-FFF2-40B4-BE49-F238E27FC236}">
                <a16:creationId xmlns:a16="http://schemas.microsoft.com/office/drawing/2014/main" id="{E0FD20D6-1C0D-754B-A17F-FF7888BD1518}"/>
              </a:ext>
            </a:extLst>
          </p:cNvPr>
          <p:cNvSpPr>
            <a:spLocks noGrp="1"/>
          </p:cNvSpPr>
          <p:nvPr>
            <p:ph idx="1"/>
          </p:nvPr>
        </p:nvSpPr>
        <p:spPr>
          <a:xfrm>
            <a:off x="628650" y="1325563"/>
            <a:ext cx="7886700" cy="4351338"/>
          </a:xfrm>
        </p:spPr>
        <p:txBody>
          <a:bodyPr>
            <a:normAutofit/>
          </a:bodyPr>
          <a:lstStyle/>
          <a:p>
            <a:pPr marL="0" indent="0">
              <a:buNone/>
            </a:pPr>
            <a:r>
              <a:rPr kumimoji="1" lang="en-US" altLang="ja-JP" sz="1800" dirty="0"/>
              <a:t>R</a:t>
            </a:r>
            <a:r>
              <a:rPr kumimoji="1" lang="ja-JP" altLang="en-US" sz="1800"/>
              <a:t>でやる人はこちら</a:t>
            </a:r>
            <a:endParaRPr kumimoji="1" lang="en-US" altLang="ja-JP" sz="1800" dirty="0"/>
          </a:p>
          <a:p>
            <a:pPr marL="0" indent="0">
              <a:buNone/>
            </a:pPr>
            <a:r>
              <a:rPr lang="en" altLang="ja-JP" sz="1600" dirty="0">
                <a:latin typeface="Segoe UI Symbol" panose="020B0502040204020203" pitchFamily="34" charset="0"/>
                <a:ea typeface="Segoe UI Symbol" panose="020B0502040204020203" pitchFamily="34" charset="0"/>
                <a:hlinkClick r:id="rId2"/>
              </a:rPr>
              <a:t>https://colab.research.google.com/github/mkato-riken/test/blob/main/R_ex1.ipynb</a:t>
            </a:r>
            <a:endParaRPr lang="en" altLang="ja-JP" sz="1600" dirty="0">
              <a:latin typeface="Segoe UI Symbol" panose="020B0502040204020203" pitchFamily="34" charset="0"/>
              <a:ea typeface="Segoe UI Symbol" panose="020B0502040204020203" pitchFamily="34" charset="0"/>
            </a:endParaRPr>
          </a:p>
          <a:p>
            <a:pPr marL="0" indent="0">
              <a:buNone/>
            </a:pPr>
            <a:r>
              <a:rPr kumimoji="1" lang="en" altLang="ja-JP" sz="1800" dirty="0"/>
              <a:t>Python</a:t>
            </a:r>
            <a:r>
              <a:rPr lang="ja-JP" altLang="en-US" sz="1800"/>
              <a:t>でやる人はこちら</a:t>
            </a:r>
            <a:endParaRPr lang="en-US" altLang="ja-JP" sz="1800" dirty="0"/>
          </a:p>
          <a:p>
            <a:pPr marL="0" indent="0">
              <a:buNone/>
            </a:pPr>
            <a:r>
              <a:rPr lang="en" altLang="ja-JP" sz="1600" dirty="0">
                <a:latin typeface="Segoe UI Symbol" panose="020B0502040204020203" pitchFamily="34" charset="0"/>
                <a:ea typeface="Segoe UI Symbol" panose="020B0502040204020203" pitchFamily="34" charset="0"/>
                <a:hlinkClick r:id="rId3"/>
              </a:rPr>
              <a:t>https://colab.research.google.com/github/mkato-riken/test/blob/main/Py_ex1.ipynb</a:t>
            </a:r>
            <a:endParaRPr kumimoji="1" lang="en" altLang="ja-JP" sz="1600" dirty="0">
              <a:latin typeface="Segoe UI Symbol" panose="020B0502040204020203" pitchFamily="34" charset="0"/>
              <a:ea typeface="Segoe UI Symbol" panose="020B0502040204020203" pitchFamily="34" charset="0"/>
            </a:endParaRPr>
          </a:p>
          <a:p>
            <a:pPr marL="0" indent="0">
              <a:buNone/>
            </a:pPr>
            <a:r>
              <a:rPr lang="ja-JP" altLang="en-US" sz="1600">
                <a:latin typeface="Segoe UI Symbol" panose="020B0502040204020203" pitchFamily="34" charset="0"/>
              </a:rPr>
              <a:t>サンプルデータ（</a:t>
            </a:r>
            <a:r>
              <a:rPr lang="en-US" altLang="ja-JP" sz="1600" dirty="0">
                <a:latin typeface="Segoe UI Symbol" panose="020B0502040204020203" pitchFamily="34" charset="0"/>
              </a:rPr>
              <a:t>csv</a:t>
            </a:r>
            <a:r>
              <a:rPr lang="ja-JP" altLang="en-US" sz="1600">
                <a:latin typeface="Segoe UI Symbol" panose="020B0502040204020203" pitchFamily="34" charset="0"/>
              </a:rPr>
              <a:t>）はこちら</a:t>
            </a:r>
            <a:endParaRPr lang="en-US" altLang="ja-JP" sz="1600" dirty="0">
              <a:latin typeface="Segoe UI Symbol" panose="020B0502040204020203" pitchFamily="34" charset="0"/>
            </a:endParaRPr>
          </a:p>
          <a:p>
            <a:pPr marL="0" indent="0">
              <a:buNone/>
            </a:pPr>
            <a:r>
              <a:rPr lang="en" altLang="ja-JP" sz="1600" dirty="0">
                <a:latin typeface="Segoe UI Symbol" panose="020B0502040204020203" pitchFamily="34" charset="0"/>
                <a:ea typeface="Segoe UI Symbol" panose="020B0502040204020203" pitchFamily="34" charset="0"/>
                <a:hlinkClick r:id="rId4"/>
              </a:rPr>
              <a:t>https://raw.githubusercontent.com/mkato-riken/test/main/sample.csv</a:t>
            </a:r>
            <a:endParaRPr lang="en" altLang="ja-JP" sz="1600" dirty="0">
              <a:latin typeface="Segoe UI Symbol" panose="020B0502040204020203" pitchFamily="34" charset="0"/>
              <a:ea typeface="Segoe UI Symbol" panose="020B0502040204020203" pitchFamily="34" charset="0"/>
            </a:endParaRPr>
          </a:p>
          <a:p>
            <a:pPr marL="0" indent="0">
              <a:buNone/>
            </a:pPr>
            <a:endParaRPr lang="en" altLang="ja-JP" sz="1600" dirty="0">
              <a:latin typeface="+mj-ea"/>
              <a:ea typeface="+mj-ea"/>
            </a:endParaRPr>
          </a:p>
          <a:p>
            <a:pPr marL="0" indent="0">
              <a:buNone/>
            </a:pPr>
            <a:r>
              <a:rPr lang="ja-JP" altLang="en-US" sz="1600">
                <a:latin typeface="+mj-ea"/>
                <a:ea typeface="+mj-ea"/>
              </a:rPr>
              <a:t>実行できたら、「ファイル」→「印刷」→「送信先：</a:t>
            </a:r>
            <a:r>
              <a:rPr lang="en-US" altLang="ja-JP" sz="1600" dirty="0">
                <a:latin typeface="+mj-ea"/>
                <a:ea typeface="+mj-ea"/>
              </a:rPr>
              <a:t>PDF</a:t>
            </a:r>
            <a:r>
              <a:rPr lang="ja-JP" altLang="en-US" sz="1600">
                <a:latin typeface="+mj-ea"/>
                <a:ea typeface="+mj-ea"/>
              </a:rPr>
              <a:t>に保存」→「保存」</a:t>
            </a:r>
            <a:endParaRPr lang="en-US" altLang="ja-JP" sz="1600" dirty="0">
              <a:latin typeface="+mj-ea"/>
              <a:ea typeface="+mj-ea"/>
            </a:endParaRPr>
          </a:p>
          <a:p>
            <a:pPr marL="0" indent="0">
              <a:buNone/>
            </a:pPr>
            <a:r>
              <a:rPr lang="ja-JP" altLang="en-US" sz="1600">
                <a:latin typeface="+mj-ea"/>
                <a:ea typeface="+mj-ea"/>
              </a:rPr>
              <a:t>学籍番号</a:t>
            </a:r>
            <a:r>
              <a:rPr lang="en-US" altLang="ja-JP" sz="1600" dirty="0">
                <a:latin typeface="+mj-ea"/>
                <a:ea typeface="+mj-ea"/>
              </a:rPr>
              <a:t>_</a:t>
            </a:r>
            <a:r>
              <a:rPr lang="ja-JP" altLang="en-US" sz="1600">
                <a:latin typeface="+mj-ea"/>
                <a:ea typeface="+mj-ea"/>
              </a:rPr>
              <a:t>氏名</a:t>
            </a:r>
            <a:r>
              <a:rPr lang="en-US" altLang="ja-JP" sz="1600" dirty="0">
                <a:latin typeface="+mj-ea"/>
                <a:ea typeface="+mj-ea"/>
              </a:rPr>
              <a:t>_AI</a:t>
            </a:r>
            <a:r>
              <a:rPr lang="ja-JP" altLang="en-US" sz="1600">
                <a:latin typeface="+mj-ea"/>
                <a:ea typeface="+mj-ea"/>
              </a:rPr>
              <a:t>数理科学</a:t>
            </a:r>
            <a:r>
              <a:rPr lang="en-US" altLang="ja-JP" sz="1600" dirty="0">
                <a:latin typeface="+mj-ea"/>
                <a:ea typeface="+mj-ea"/>
              </a:rPr>
              <a:t>-1_</a:t>
            </a:r>
            <a:r>
              <a:rPr lang="ja-JP" altLang="en-US" sz="1600">
                <a:latin typeface="+mj-ea"/>
                <a:ea typeface="+mj-ea"/>
              </a:rPr>
              <a:t>課題</a:t>
            </a:r>
            <a:r>
              <a:rPr lang="en-US" altLang="ja-JP" sz="1600" dirty="0">
                <a:latin typeface="+mj-ea"/>
                <a:ea typeface="+mj-ea"/>
              </a:rPr>
              <a:t>1.pdf </a:t>
            </a:r>
            <a:r>
              <a:rPr lang="ja-JP" altLang="en-US" sz="1600">
                <a:latin typeface="+mj-ea"/>
                <a:ea typeface="+mj-ea"/>
              </a:rPr>
              <a:t>というファイルで保存して提出</a:t>
            </a:r>
            <a:endParaRPr lang="en" altLang="ja-JP" sz="1600" dirty="0">
              <a:latin typeface="+mj-ea"/>
              <a:ea typeface="+mj-ea"/>
            </a:endParaRPr>
          </a:p>
          <a:p>
            <a:pPr marL="0" indent="0">
              <a:buNone/>
            </a:pPr>
            <a:endParaRPr kumimoji="1" lang="ja-JP" altLang="en-US" sz="1600">
              <a:latin typeface="Segoe UI Symbol" panose="020B0502040204020203" pitchFamily="34" charset="0"/>
            </a:endParaRPr>
          </a:p>
        </p:txBody>
      </p:sp>
      <p:pic>
        <p:nvPicPr>
          <p:cNvPr id="4" name="図 3">
            <a:extLst>
              <a:ext uri="{FF2B5EF4-FFF2-40B4-BE49-F238E27FC236}">
                <a16:creationId xmlns:a16="http://schemas.microsoft.com/office/drawing/2014/main" id="{797DECDC-6B61-3944-BD21-F078E20422DE}"/>
              </a:ext>
            </a:extLst>
          </p:cNvPr>
          <p:cNvPicPr>
            <a:picLocks noChangeAspect="1"/>
          </p:cNvPicPr>
          <p:nvPr/>
        </p:nvPicPr>
        <p:blipFill>
          <a:blip r:embed="rId5"/>
          <a:stretch>
            <a:fillRect/>
          </a:stretch>
        </p:blipFill>
        <p:spPr>
          <a:xfrm>
            <a:off x="372975" y="4821183"/>
            <a:ext cx="2210192" cy="609708"/>
          </a:xfrm>
          <a:prstGeom prst="rect">
            <a:avLst/>
          </a:prstGeom>
        </p:spPr>
      </p:pic>
      <p:sp>
        <p:nvSpPr>
          <p:cNvPr id="5" name="正方形/長方形 4">
            <a:extLst>
              <a:ext uri="{FF2B5EF4-FFF2-40B4-BE49-F238E27FC236}">
                <a16:creationId xmlns:a16="http://schemas.microsoft.com/office/drawing/2014/main" id="{89CC5E05-9416-9849-9FCD-AFF6099562C9}"/>
              </a:ext>
            </a:extLst>
          </p:cNvPr>
          <p:cNvSpPr/>
          <p:nvPr/>
        </p:nvSpPr>
        <p:spPr>
          <a:xfrm>
            <a:off x="670142" y="4960307"/>
            <a:ext cx="334289" cy="178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A065F80A-7788-0C4F-9833-79AA37DA31F3}"/>
              </a:ext>
            </a:extLst>
          </p:cNvPr>
          <p:cNvPicPr>
            <a:picLocks noChangeAspect="1"/>
          </p:cNvPicPr>
          <p:nvPr/>
        </p:nvPicPr>
        <p:blipFill>
          <a:blip r:embed="rId6"/>
          <a:stretch>
            <a:fillRect/>
          </a:stretch>
        </p:blipFill>
        <p:spPr>
          <a:xfrm>
            <a:off x="3028691" y="4523635"/>
            <a:ext cx="1125230" cy="2185792"/>
          </a:xfrm>
          <a:prstGeom prst="rect">
            <a:avLst/>
          </a:prstGeom>
        </p:spPr>
      </p:pic>
      <p:sp>
        <p:nvSpPr>
          <p:cNvPr id="8" name="正方形/長方形 7">
            <a:extLst>
              <a:ext uri="{FF2B5EF4-FFF2-40B4-BE49-F238E27FC236}">
                <a16:creationId xmlns:a16="http://schemas.microsoft.com/office/drawing/2014/main" id="{FED7A813-B580-F242-91FC-2C10B2DECEDB}"/>
              </a:ext>
            </a:extLst>
          </p:cNvPr>
          <p:cNvSpPr/>
          <p:nvPr/>
        </p:nvSpPr>
        <p:spPr>
          <a:xfrm>
            <a:off x="3028691" y="6506119"/>
            <a:ext cx="444674" cy="203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a:extLst>
              <a:ext uri="{FF2B5EF4-FFF2-40B4-BE49-F238E27FC236}">
                <a16:creationId xmlns:a16="http://schemas.microsoft.com/office/drawing/2014/main" id="{00438E88-BDE1-AC47-AED2-2FF1831774C3}"/>
              </a:ext>
            </a:extLst>
          </p:cNvPr>
          <p:cNvSpPr/>
          <p:nvPr/>
        </p:nvSpPr>
        <p:spPr>
          <a:xfrm>
            <a:off x="2684964" y="4862991"/>
            <a:ext cx="194154" cy="9052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3100BD3B-5B6F-BC4B-83FE-3924B3C84B2E}"/>
              </a:ext>
            </a:extLst>
          </p:cNvPr>
          <p:cNvPicPr>
            <a:picLocks noChangeAspect="1"/>
          </p:cNvPicPr>
          <p:nvPr/>
        </p:nvPicPr>
        <p:blipFill>
          <a:blip r:embed="rId7"/>
          <a:stretch>
            <a:fillRect/>
          </a:stretch>
        </p:blipFill>
        <p:spPr>
          <a:xfrm>
            <a:off x="4487469" y="4763478"/>
            <a:ext cx="1547075" cy="1164378"/>
          </a:xfrm>
          <a:prstGeom prst="rect">
            <a:avLst/>
          </a:prstGeom>
        </p:spPr>
      </p:pic>
      <p:sp>
        <p:nvSpPr>
          <p:cNvPr id="11" name="正方形/長方形 10">
            <a:extLst>
              <a:ext uri="{FF2B5EF4-FFF2-40B4-BE49-F238E27FC236}">
                <a16:creationId xmlns:a16="http://schemas.microsoft.com/office/drawing/2014/main" id="{BD8C80CC-8A2A-7D4F-81C1-000A362598AD}"/>
              </a:ext>
            </a:extLst>
          </p:cNvPr>
          <p:cNvSpPr/>
          <p:nvPr/>
        </p:nvSpPr>
        <p:spPr>
          <a:xfrm>
            <a:off x="4487469" y="5004148"/>
            <a:ext cx="1547075" cy="2110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a:extLst>
              <a:ext uri="{FF2B5EF4-FFF2-40B4-BE49-F238E27FC236}">
                <a16:creationId xmlns:a16="http://schemas.microsoft.com/office/drawing/2014/main" id="{A536B7C3-A40D-D047-9141-FA0BA24C6489}"/>
              </a:ext>
            </a:extLst>
          </p:cNvPr>
          <p:cNvSpPr/>
          <p:nvPr/>
        </p:nvSpPr>
        <p:spPr>
          <a:xfrm>
            <a:off x="4223618" y="4862991"/>
            <a:ext cx="194154" cy="9052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右矢印 12">
            <a:extLst>
              <a:ext uri="{FF2B5EF4-FFF2-40B4-BE49-F238E27FC236}">
                <a16:creationId xmlns:a16="http://schemas.microsoft.com/office/drawing/2014/main" id="{69F7746A-1FC2-1041-865D-10545180D6C2}"/>
              </a:ext>
            </a:extLst>
          </p:cNvPr>
          <p:cNvSpPr/>
          <p:nvPr/>
        </p:nvSpPr>
        <p:spPr>
          <a:xfrm>
            <a:off x="6081536" y="4859619"/>
            <a:ext cx="194154" cy="9052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AF455C48-EEF7-F342-8ADC-82360AEF022C}"/>
              </a:ext>
            </a:extLst>
          </p:cNvPr>
          <p:cNvPicPr>
            <a:picLocks noChangeAspect="1"/>
          </p:cNvPicPr>
          <p:nvPr/>
        </p:nvPicPr>
        <p:blipFill rotWithShape="1">
          <a:blip r:embed="rId8"/>
          <a:srcRect l="-1038" t="81137" r="1038"/>
          <a:stretch/>
        </p:blipFill>
        <p:spPr>
          <a:xfrm>
            <a:off x="6385098" y="4795978"/>
            <a:ext cx="2463800" cy="1032526"/>
          </a:xfrm>
          <a:prstGeom prst="rect">
            <a:avLst/>
          </a:prstGeom>
        </p:spPr>
      </p:pic>
      <p:sp>
        <p:nvSpPr>
          <p:cNvPr id="15" name="正方形/長方形 14">
            <a:extLst>
              <a:ext uri="{FF2B5EF4-FFF2-40B4-BE49-F238E27FC236}">
                <a16:creationId xmlns:a16="http://schemas.microsoft.com/office/drawing/2014/main" id="{BFB2BE9E-DF6D-F146-ACAE-13480141C29B}"/>
              </a:ext>
            </a:extLst>
          </p:cNvPr>
          <p:cNvSpPr/>
          <p:nvPr/>
        </p:nvSpPr>
        <p:spPr>
          <a:xfrm>
            <a:off x="8283218" y="5513279"/>
            <a:ext cx="487808" cy="2515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731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A159B-85F9-4B40-8975-495D2D0EA0DA}"/>
              </a:ext>
            </a:extLst>
          </p:cNvPr>
          <p:cNvSpPr>
            <a:spLocks noGrp="1"/>
          </p:cNvSpPr>
          <p:nvPr>
            <p:ph type="title"/>
          </p:nvPr>
        </p:nvSpPr>
        <p:spPr/>
        <p:txBody>
          <a:bodyPr/>
          <a:lstStyle/>
          <a:p>
            <a:r>
              <a:rPr kumimoji="1" lang="ja-JP" altLang="en-US" b="1"/>
              <a:t>今日の講義内容</a:t>
            </a:r>
          </a:p>
        </p:txBody>
      </p:sp>
      <p:sp>
        <p:nvSpPr>
          <p:cNvPr id="3" name="コンテンツ プレースホルダー 2">
            <a:extLst>
              <a:ext uri="{FF2B5EF4-FFF2-40B4-BE49-F238E27FC236}">
                <a16:creationId xmlns:a16="http://schemas.microsoft.com/office/drawing/2014/main" id="{51078894-D0A7-E347-B294-1FFDDD4041AE}"/>
              </a:ext>
            </a:extLst>
          </p:cNvPr>
          <p:cNvSpPr>
            <a:spLocks noGrp="1"/>
          </p:cNvSpPr>
          <p:nvPr>
            <p:ph idx="1"/>
          </p:nvPr>
        </p:nvSpPr>
        <p:spPr/>
        <p:txBody>
          <a:bodyPr/>
          <a:lstStyle/>
          <a:p>
            <a:pPr marL="514350" indent="-514350">
              <a:buFont typeface="+mj-lt"/>
              <a:buAutoNum type="arabicPeriod"/>
            </a:pPr>
            <a:r>
              <a:rPr lang="ja-JP" altLang="en-US">
                <a:latin typeface="+mj-ea"/>
                <a:ea typeface="+mj-ea"/>
              </a:rPr>
              <a:t>医学研究における</a:t>
            </a:r>
            <a:r>
              <a:rPr lang="en-US" altLang="ja-JP" dirty="0">
                <a:latin typeface="+mj-ea"/>
                <a:ea typeface="+mj-ea"/>
              </a:rPr>
              <a:t>AI</a:t>
            </a:r>
            <a:r>
              <a:rPr lang="ja-JP" altLang="en-US">
                <a:latin typeface="+mj-ea"/>
                <a:ea typeface="+mj-ea"/>
              </a:rPr>
              <a:t>・数理科学</a:t>
            </a:r>
            <a:endParaRPr lang="en-US" altLang="ja-JP" dirty="0">
              <a:latin typeface="+mj-ea"/>
              <a:ea typeface="+mj-ea"/>
            </a:endParaRPr>
          </a:p>
          <a:p>
            <a:pPr marL="514350" indent="-514350">
              <a:buFont typeface="+mj-lt"/>
              <a:buAutoNum type="arabicPeriod"/>
            </a:pPr>
            <a:r>
              <a:rPr lang="en-US" altLang="ja-JP" dirty="0">
                <a:latin typeface="+mj-ea"/>
                <a:ea typeface="+mj-ea"/>
              </a:rPr>
              <a:t>R</a:t>
            </a:r>
            <a:r>
              <a:rPr lang="ja-JP" altLang="en-US">
                <a:latin typeface="+mj-ea"/>
                <a:ea typeface="+mj-ea"/>
              </a:rPr>
              <a:t>・</a:t>
            </a:r>
            <a:r>
              <a:rPr lang="en-US" altLang="ja-JP" dirty="0">
                <a:latin typeface="+mj-ea"/>
                <a:ea typeface="+mj-ea"/>
              </a:rPr>
              <a:t>Python</a:t>
            </a:r>
            <a:r>
              <a:rPr lang="ja-JP" altLang="en-US">
                <a:latin typeface="+mj-ea"/>
                <a:ea typeface="+mj-ea"/>
              </a:rPr>
              <a:t>入門</a:t>
            </a:r>
            <a:endParaRPr kumimoji="1" lang="en-US" altLang="ja-JP" dirty="0">
              <a:latin typeface="+mj-ea"/>
              <a:ea typeface="+mj-ea"/>
            </a:endParaRPr>
          </a:p>
          <a:p>
            <a:pPr marL="514350" indent="-514350">
              <a:buFont typeface="+mj-lt"/>
              <a:buAutoNum type="arabicPeriod"/>
            </a:pPr>
            <a:r>
              <a:rPr kumimoji="1" lang="ja-JP" altLang="en-US">
                <a:latin typeface="+mj-ea"/>
                <a:ea typeface="+mj-ea"/>
              </a:rPr>
              <a:t>演習</a:t>
            </a:r>
            <a:endParaRPr kumimoji="1" lang="ja-JP" altLang="en-US" dirty="0">
              <a:latin typeface="+mj-ea"/>
              <a:ea typeface="+mj-ea"/>
            </a:endParaRPr>
          </a:p>
        </p:txBody>
      </p:sp>
    </p:spTree>
    <p:extLst>
      <p:ext uri="{BB962C8B-B14F-4D97-AF65-F5344CB8AC3E}">
        <p14:creationId xmlns:p14="http://schemas.microsoft.com/office/powerpoint/2010/main" val="1555089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47A5A6-8CE9-0446-B5EE-D32EB3E671D9}"/>
              </a:ext>
            </a:extLst>
          </p:cNvPr>
          <p:cNvSpPr>
            <a:spLocks noGrp="1"/>
          </p:cNvSpPr>
          <p:nvPr>
            <p:ph type="title"/>
          </p:nvPr>
        </p:nvSpPr>
        <p:spPr>
          <a:xfrm>
            <a:off x="628650" y="0"/>
            <a:ext cx="7886700" cy="1325563"/>
          </a:xfrm>
        </p:spPr>
        <p:txBody>
          <a:bodyPr>
            <a:normAutofit/>
          </a:bodyPr>
          <a:lstStyle/>
          <a:p>
            <a:r>
              <a:rPr kumimoji="1" lang="ja-JP" altLang="en-US" sz="3600" b="1"/>
              <a:t>演習課題②</a:t>
            </a:r>
            <a:br>
              <a:rPr kumimoji="1" lang="en-US" altLang="ja-JP" sz="3600" dirty="0"/>
            </a:br>
            <a:r>
              <a:rPr kumimoji="1" lang="ja-JP" altLang="en-US" sz="3200" b="1">
                <a:solidFill>
                  <a:schemeClr val="accent4"/>
                </a:solidFill>
              </a:rPr>
              <a:t>繰り返しと条件分岐の確認</a:t>
            </a:r>
            <a:endParaRPr kumimoji="1" lang="ja-JP" altLang="en-US" sz="3100" b="1">
              <a:solidFill>
                <a:schemeClr val="accent4"/>
              </a:solidFill>
            </a:endParaRPr>
          </a:p>
        </p:txBody>
      </p:sp>
      <p:sp>
        <p:nvSpPr>
          <p:cNvPr id="3" name="コンテンツ プレースホルダー 2">
            <a:extLst>
              <a:ext uri="{FF2B5EF4-FFF2-40B4-BE49-F238E27FC236}">
                <a16:creationId xmlns:a16="http://schemas.microsoft.com/office/drawing/2014/main" id="{E0FD20D6-1C0D-754B-A17F-FF7888BD1518}"/>
              </a:ext>
            </a:extLst>
          </p:cNvPr>
          <p:cNvSpPr>
            <a:spLocks noGrp="1"/>
          </p:cNvSpPr>
          <p:nvPr>
            <p:ph idx="1"/>
          </p:nvPr>
        </p:nvSpPr>
        <p:spPr>
          <a:xfrm>
            <a:off x="628650" y="1325562"/>
            <a:ext cx="7886700" cy="5087763"/>
          </a:xfrm>
        </p:spPr>
        <p:txBody>
          <a:bodyPr>
            <a:normAutofit/>
          </a:bodyPr>
          <a:lstStyle/>
          <a:p>
            <a:pPr marL="0" indent="0">
              <a:buNone/>
            </a:pPr>
            <a:r>
              <a:rPr lang="ja-JP" altLang="en-US" sz="1600">
                <a:latin typeface="Meiryo" panose="020B0604030504040204" pitchFamily="34" charset="-128"/>
                <a:ea typeface="Meiryo" panose="020B0604030504040204" pitchFamily="34" charset="-128"/>
              </a:rPr>
              <a:t>新しいノートブックを立ち上げよう</a:t>
            </a:r>
            <a:endParaRPr lang="en-US" altLang="ja-JP" sz="1600" dirty="0">
              <a:latin typeface="Meiryo" panose="020B0604030504040204" pitchFamily="34" charset="-128"/>
              <a:ea typeface="Meiryo" panose="020B0604030504040204" pitchFamily="34" charset="-128"/>
            </a:endParaRPr>
          </a:p>
          <a:p>
            <a:r>
              <a:rPr lang="en-US" altLang="ja-JP" sz="1600" dirty="0">
                <a:latin typeface="Meiryo" panose="020B0604030504040204" pitchFamily="34" charset="-128"/>
                <a:ea typeface="Meiryo" panose="020B0604030504040204" pitchFamily="34" charset="-128"/>
              </a:rPr>
              <a:t>Python</a:t>
            </a:r>
            <a:r>
              <a:rPr lang="ja-JP" altLang="en-US" sz="1600">
                <a:latin typeface="Meiryo" panose="020B0604030504040204" pitchFamily="34" charset="-128"/>
                <a:ea typeface="Meiryo" panose="020B0604030504040204" pitchFamily="34" charset="-128"/>
              </a:rPr>
              <a:t>実行用</a:t>
            </a:r>
            <a:endParaRPr lang="en-US" altLang="ja-JP" sz="1600" dirty="0">
              <a:latin typeface="Meiryo" panose="020B0604030504040204" pitchFamily="34" charset="-128"/>
              <a:ea typeface="Meiryo" panose="020B0604030504040204" pitchFamily="34" charset="-128"/>
            </a:endParaRPr>
          </a:p>
          <a:p>
            <a:pPr marL="0" indent="0">
              <a:buNone/>
            </a:pPr>
            <a:r>
              <a:rPr lang="en" altLang="ja-JP" sz="1600" dirty="0">
                <a:latin typeface="Segoe UI Symbol" panose="020B0502040204020203" pitchFamily="34" charset="0"/>
                <a:ea typeface="Segoe UI Symbol" panose="020B0502040204020203" pitchFamily="34" charset="0"/>
                <a:hlinkClick r:id="rId2"/>
              </a:rPr>
              <a:t>https://colab.research.google.com/notebook#create=true</a:t>
            </a:r>
            <a:endParaRPr lang="en-US" altLang="ja-JP" sz="1600" dirty="0">
              <a:latin typeface="Segoe UI Symbol" panose="020B0502040204020203" pitchFamily="34" charset="0"/>
              <a:ea typeface="Segoe UI Symbol" panose="020B0502040204020203" pitchFamily="34" charset="0"/>
            </a:endParaRPr>
          </a:p>
          <a:p>
            <a:r>
              <a:rPr lang="en-US" altLang="ja-JP" sz="1600" dirty="0">
                <a:latin typeface="Meiryo" panose="020B0604030504040204" pitchFamily="34" charset="-128"/>
                <a:ea typeface="Meiryo" panose="020B0604030504040204" pitchFamily="34" charset="-128"/>
              </a:rPr>
              <a:t>R</a:t>
            </a:r>
            <a:r>
              <a:rPr lang="ja-JP" altLang="en-US" sz="1600">
                <a:latin typeface="Meiryo" panose="020B0604030504040204" pitchFamily="34" charset="-128"/>
                <a:ea typeface="Meiryo" panose="020B0604030504040204" pitchFamily="34" charset="-128"/>
              </a:rPr>
              <a:t>実行用</a:t>
            </a:r>
            <a:endParaRPr lang="en-US" altLang="ja-JP" sz="1600" dirty="0">
              <a:latin typeface="Meiryo" panose="020B0604030504040204" pitchFamily="34" charset="-128"/>
              <a:ea typeface="Meiryo" panose="020B0604030504040204" pitchFamily="34" charset="-128"/>
            </a:endParaRPr>
          </a:p>
          <a:p>
            <a:pPr marL="0" indent="0">
              <a:buNone/>
            </a:pPr>
            <a:r>
              <a:rPr lang="en" altLang="ja-JP" sz="1600" dirty="0">
                <a:latin typeface="Segoe UI Symbol" panose="020B0502040204020203" pitchFamily="34" charset="0"/>
                <a:ea typeface="Segoe UI Symbol" panose="020B0502040204020203" pitchFamily="34" charset="0"/>
                <a:hlinkClick r:id="rId3"/>
              </a:rPr>
              <a:t>https://colab.research.google.com/notebook#create=true&amp;language=r</a:t>
            </a:r>
            <a:endParaRPr lang="en" altLang="ja-JP" sz="1600" dirty="0">
              <a:latin typeface="Segoe UI Symbol" panose="020B0502040204020203" pitchFamily="34" charset="0"/>
              <a:ea typeface="Segoe UI Symbol" panose="020B0502040204020203" pitchFamily="34" charset="0"/>
            </a:endParaRPr>
          </a:p>
          <a:p>
            <a:pPr marL="0" indent="0">
              <a:buNone/>
            </a:pPr>
            <a:r>
              <a:rPr lang="ja-JP" altLang="en-US" sz="1600">
                <a:latin typeface="+mj-ea"/>
              </a:rPr>
              <a:t>実行できたら、「ファイル」→「印刷」→「送信先：</a:t>
            </a:r>
            <a:r>
              <a:rPr lang="en-US" altLang="ja-JP" sz="1600" dirty="0">
                <a:latin typeface="+mj-ea"/>
              </a:rPr>
              <a:t>PDF</a:t>
            </a:r>
            <a:r>
              <a:rPr lang="ja-JP" altLang="en-US" sz="1600">
                <a:latin typeface="+mj-ea"/>
              </a:rPr>
              <a:t>に保存」→「保存」</a:t>
            </a:r>
            <a:endParaRPr lang="en-US" altLang="ja-JP" sz="1600" dirty="0">
              <a:latin typeface="+mj-ea"/>
            </a:endParaRPr>
          </a:p>
          <a:p>
            <a:pPr marL="0" indent="0">
              <a:buNone/>
            </a:pPr>
            <a:r>
              <a:rPr lang="ja-JP" altLang="en-US" sz="1600">
                <a:latin typeface="+mj-ea"/>
              </a:rPr>
              <a:t>学籍番号</a:t>
            </a:r>
            <a:r>
              <a:rPr lang="en-US" altLang="ja-JP" sz="1600" dirty="0">
                <a:latin typeface="+mj-ea"/>
              </a:rPr>
              <a:t>_</a:t>
            </a:r>
            <a:r>
              <a:rPr lang="ja-JP" altLang="en-US" sz="1600">
                <a:latin typeface="+mj-ea"/>
              </a:rPr>
              <a:t>氏名</a:t>
            </a:r>
            <a:r>
              <a:rPr lang="en-US" altLang="ja-JP" sz="1600" dirty="0">
                <a:latin typeface="+mj-ea"/>
              </a:rPr>
              <a:t>_AI</a:t>
            </a:r>
            <a:r>
              <a:rPr lang="ja-JP" altLang="en-US" sz="1600">
                <a:latin typeface="+mj-ea"/>
              </a:rPr>
              <a:t>数理科学</a:t>
            </a:r>
            <a:r>
              <a:rPr lang="en-US" altLang="ja-JP" sz="1600" dirty="0">
                <a:latin typeface="+mj-ea"/>
              </a:rPr>
              <a:t>-1_</a:t>
            </a:r>
            <a:r>
              <a:rPr lang="ja-JP" altLang="en-US" sz="1600">
                <a:latin typeface="+mj-ea"/>
              </a:rPr>
              <a:t>課題</a:t>
            </a:r>
            <a:r>
              <a:rPr lang="en-US" altLang="ja-JP" sz="1600" dirty="0">
                <a:latin typeface="+mj-ea"/>
              </a:rPr>
              <a:t>2.pdf </a:t>
            </a:r>
            <a:r>
              <a:rPr lang="ja-JP" altLang="en-US" sz="1600">
                <a:latin typeface="+mj-ea"/>
              </a:rPr>
              <a:t>というファイルで保存して提出</a:t>
            </a:r>
            <a:endParaRPr kumimoji="1" lang="en-US" altLang="ja-JP" sz="1600" dirty="0">
              <a:latin typeface="Segoe UI Symbol" panose="020B0502040204020203" pitchFamily="34" charset="0"/>
            </a:endParaRPr>
          </a:p>
          <a:p>
            <a:pPr marL="0" indent="0">
              <a:buNone/>
            </a:pPr>
            <a:endParaRPr kumimoji="1" lang="en-US" altLang="ja-JP" sz="1600" dirty="0">
              <a:latin typeface="Segoe UI Symbol" panose="020B0502040204020203" pitchFamily="34" charset="0"/>
            </a:endParaRPr>
          </a:p>
          <a:p>
            <a:pPr marL="0" indent="0">
              <a:buNone/>
            </a:pPr>
            <a:r>
              <a:rPr lang="en-US" altLang="ja-JP" sz="1600" dirty="0">
                <a:latin typeface="Segoe UI Symbol" panose="020B0502040204020203" pitchFamily="34" charset="0"/>
              </a:rPr>
              <a:t>【</a:t>
            </a:r>
            <a:r>
              <a:rPr lang="ja-JP" altLang="en-US" sz="1600">
                <a:latin typeface="Segoe UI Symbol" panose="020B0502040204020203" pitchFamily="34" charset="0"/>
              </a:rPr>
              <a:t>お題①</a:t>
            </a:r>
            <a:r>
              <a:rPr lang="en-US" altLang="ja-JP" sz="1600" dirty="0">
                <a:latin typeface="Segoe UI Symbol" panose="020B0502040204020203" pitchFamily="34" charset="0"/>
              </a:rPr>
              <a:t>】</a:t>
            </a:r>
          </a:p>
          <a:p>
            <a:pPr marL="0" indent="0">
              <a:buNone/>
            </a:pPr>
            <a:r>
              <a:rPr kumimoji="1" lang="en-US" altLang="ja-JP" sz="1600" dirty="0">
                <a:latin typeface="Segoe UI Symbol" panose="020B0502040204020203" pitchFamily="34" charset="0"/>
              </a:rPr>
              <a:t>1</a:t>
            </a:r>
            <a:r>
              <a:rPr kumimoji="1" lang="ja-JP" altLang="en-US" sz="1600">
                <a:latin typeface="Segoe UI Symbol" panose="020B0502040204020203" pitchFamily="34" charset="0"/>
              </a:rPr>
              <a:t>から自分の学籍番号のアルファベット以外の数字をくっつけた数（</a:t>
            </a:r>
            <a:r>
              <a:rPr kumimoji="1" lang="en-US" altLang="ja-JP" sz="1600" dirty="0">
                <a:latin typeface="Segoe UI Symbol" panose="020B0502040204020203" pitchFamily="34" charset="0"/>
              </a:rPr>
              <a:t>x</a:t>
            </a:r>
            <a:r>
              <a:rPr kumimoji="1" lang="ja-JP" altLang="en-US" sz="1600">
                <a:latin typeface="Segoe UI Symbol" panose="020B0502040204020203" pitchFamily="34" charset="0"/>
              </a:rPr>
              <a:t>とします）</a:t>
            </a:r>
            <a:endParaRPr kumimoji="1" lang="en-US" altLang="ja-JP" sz="1600" dirty="0">
              <a:latin typeface="Segoe UI Symbol" panose="020B0502040204020203" pitchFamily="34" charset="0"/>
            </a:endParaRPr>
          </a:p>
          <a:p>
            <a:pPr marL="0" indent="0">
              <a:buNone/>
            </a:pPr>
            <a:r>
              <a:rPr lang="ja-JP" altLang="en-US" sz="1600">
                <a:latin typeface="Segoe UI Symbol" panose="020B0502040204020203" pitchFamily="34" charset="0"/>
              </a:rPr>
              <a:t>（</a:t>
            </a:r>
            <a:r>
              <a:rPr lang="en-US" altLang="ja-JP" sz="1600" dirty="0">
                <a:latin typeface="Segoe UI Symbol" panose="020B0502040204020203" pitchFamily="34" charset="0"/>
              </a:rPr>
              <a:t>20m1293d</a:t>
            </a:r>
            <a:r>
              <a:rPr lang="ja-JP" altLang="en-US" sz="1600">
                <a:latin typeface="Segoe UI Symbol" panose="020B0502040204020203" pitchFamily="34" charset="0"/>
              </a:rPr>
              <a:t>という人だったら</a:t>
            </a:r>
            <a:r>
              <a:rPr lang="en-US" altLang="ja-JP" sz="1600" dirty="0">
                <a:latin typeface="Segoe UI Symbol" panose="020B0502040204020203" pitchFamily="34" charset="0"/>
              </a:rPr>
              <a:t>201293</a:t>
            </a:r>
            <a:r>
              <a:rPr lang="ja-JP" altLang="en-US" sz="1600">
                <a:latin typeface="Segoe UI Symbol" panose="020B0502040204020203" pitchFamily="34" charset="0"/>
              </a:rPr>
              <a:t>）までの</a:t>
            </a:r>
            <a:r>
              <a:rPr lang="en-US" altLang="ja-JP" sz="1600" dirty="0">
                <a:latin typeface="Segoe UI Symbol" panose="020B0502040204020203" pitchFamily="34" charset="0"/>
              </a:rPr>
              <a:t>7</a:t>
            </a:r>
            <a:r>
              <a:rPr lang="ja-JP" altLang="en-US" sz="1600">
                <a:latin typeface="Segoe UI Symbol" panose="020B0502040204020203" pitchFamily="34" charset="0"/>
              </a:rPr>
              <a:t>の倍数の和を求めよう</a:t>
            </a:r>
            <a:endParaRPr lang="en-US" altLang="ja-JP" sz="1600" dirty="0">
              <a:latin typeface="Segoe UI Symbol" panose="020B0502040204020203" pitchFamily="34" charset="0"/>
            </a:endParaRPr>
          </a:p>
          <a:p>
            <a:pPr marL="0" indent="0">
              <a:buNone/>
            </a:pPr>
            <a:r>
              <a:rPr kumimoji="1" lang="en-US" altLang="ja-JP" sz="1600" dirty="0">
                <a:latin typeface="Segoe UI Symbol" panose="020B0502040204020203" pitchFamily="34" charset="0"/>
              </a:rPr>
              <a:t>【</a:t>
            </a:r>
            <a:r>
              <a:rPr kumimoji="1" lang="ja-JP" altLang="en-US" sz="1600">
                <a:latin typeface="Segoe UI Symbol" panose="020B0502040204020203" pitchFamily="34" charset="0"/>
              </a:rPr>
              <a:t>お題②</a:t>
            </a:r>
            <a:r>
              <a:rPr kumimoji="1" lang="en-US" altLang="ja-JP" sz="1600" dirty="0">
                <a:latin typeface="Segoe UI Symbol" panose="020B0502040204020203" pitchFamily="34" charset="0"/>
              </a:rPr>
              <a:t>】</a:t>
            </a:r>
            <a:r>
              <a:rPr kumimoji="1" lang="ja-JP" altLang="en-US" sz="1600">
                <a:latin typeface="Segoe UI Symbol" panose="020B0502040204020203" pitchFamily="34" charset="0"/>
              </a:rPr>
              <a:t>（お帰り問題　</a:t>
            </a:r>
            <a:r>
              <a:rPr kumimoji="1" lang="en-US" altLang="ja-JP" sz="1600" dirty="0">
                <a:latin typeface="Segoe UI Symbol" panose="020B0502040204020203" pitchFamily="34" charset="0"/>
              </a:rPr>
              <a:t>※</a:t>
            </a:r>
            <a:r>
              <a:rPr kumimoji="1" lang="ja-JP" altLang="en-US" sz="1600">
                <a:latin typeface="Segoe UI Symbol" panose="020B0502040204020203" pitchFamily="34" charset="0"/>
              </a:rPr>
              <a:t>ここまでできたら先に退出可とします）</a:t>
            </a:r>
            <a:endParaRPr kumimoji="1" lang="en-US" altLang="ja-JP" sz="1600" dirty="0">
              <a:latin typeface="Segoe UI Symbol" panose="020B0502040204020203" pitchFamily="34" charset="0"/>
            </a:endParaRPr>
          </a:p>
          <a:p>
            <a:pPr marL="0" indent="0">
              <a:buNone/>
            </a:pPr>
            <a:r>
              <a:rPr lang="en-US" altLang="ja-JP" sz="1600" dirty="0">
                <a:latin typeface="Segoe UI Symbol" panose="020B0502040204020203" pitchFamily="34" charset="0"/>
              </a:rPr>
              <a:t>1</a:t>
            </a:r>
            <a:r>
              <a:rPr lang="ja-JP" altLang="en-US" sz="1600">
                <a:latin typeface="Segoe UI Symbol" panose="020B0502040204020203" pitchFamily="34" charset="0"/>
              </a:rPr>
              <a:t>から</a:t>
            </a:r>
            <a:r>
              <a:rPr lang="en-US" altLang="ja-JP" sz="1600" dirty="0">
                <a:latin typeface="Segoe UI Symbol" panose="020B0502040204020203" pitchFamily="34" charset="0"/>
              </a:rPr>
              <a:t>x</a:t>
            </a:r>
            <a:r>
              <a:rPr lang="ja-JP" altLang="en-US" sz="1600">
                <a:latin typeface="Segoe UI Symbol" panose="020B0502040204020203" pitchFamily="34" charset="0"/>
              </a:rPr>
              <a:t>までに存在する素数の個数を数えましょう</a:t>
            </a:r>
            <a:endParaRPr kumimoji="1" lang="ja-JP" altLang="en-US" sz="1600">
              <a:latin typeface="Segoe UI Symbol" panose="020B0502040204020203" pitchFamily="34" charset="0"/>
            </a:endParaRPr>
          </a:p>
        </p:txBody>
      </p:sp>
    </p:spTree>
    <p:extLst>
      <p:ext uri="{BB962C8B-B14F-4D97-AF65-F5344CB8AC3E}">
        <p14:creationId xmlns:p14="http://schemas.microsoft.com/office/powerpoint/2010/main" val="571015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線コネクタ 29">
            <a:extLst>
              <a:ext uri="{FF2B5EF4-FFF2-40B4-BE49-F238E27FC236}">
                <a16:creationId xmlns:a16="http://schemas.microsoft.com/office/drawing/2014/main" id="{585B95FE-9829-B144-8340-0A60DD2E1380}"/>
              </a:ext>
            </a:extLst>
          </p:cNvPr>
          <p:cNvCxnSpPr>
            <a:cxnSpLocks/>
          </p:cNvCxnSpPr>
          <p:nvPr/>
        </p:nvCxnSpPr>
        <p:spPr>
          <a:xfrm flipV="1">
            <a:off x="2349097" y="3692770"/>
            <a:ext cx="0" cy="700292"/>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385AE79-0600-6C45-90F3-8EFBC93B97A3}"/>
              </a:ext>
            </a:extLst>
          </p:cNvPr>
          <p:cNvCxnSpPr>
            <a:cxnSpLocks/>
          </p:cNvCxnSpPr>
          <p:nvPr/>
        </p:nvCxnSpPr>
        <p:spPr>
          <a:xfrm flipV="1">
            <a:off x="5913455" y="2957306"/>
            <a:ext cx="0" cy="700292"/>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EC55B69-442A-1640-B866-D319C09D9DCD}"/>
              </a:ext>
            </a:extLst>
          </p:cNvPr>
          <p:cNvCxnSpPr>
            <a:cxnSpLocks/>
          </p:cNvCxnSpPr>
          <p:nvPr/>
        </p:nvCxnSpPr>
        <p:spPr>
          <a:xfrm flipV="1">
            <a:off x="5510339" y="3692770"/>
            <a:ext cx="0" cy="700292"/>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DD283F5-C727-9744-9A81-B82A1F44AAED}"/>
              </a:ext>
            </a:extLst>
          </p:cNvPr>
          <p:cNvCxnSpPr>
            <a:cxnSpLocks/>
          </p:cNvCxnSpPr>
          <p:nvPr/>
        </p:nvCxnSpPr>
        <p:spPr>
          <a:xfrm flipV="1">
            <a:off x="1160594" y="2957306"/>
            <a:ext cx="0" cy="700292"/>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1E282772-0608-B743-8DE0-AC79B8C25AA9}"/>
              </a:ext>
            </a:extLst>
          </p:cNvPr>
          <p:cNvSpPr>
            <a:spLocks noGrp="1"/>
          </p:cNvSpPr>
          <p:nvPr>
            <p:ph type="title"/>
          </p:nvPr>
        </p:nvSpPr>
        <p:spPr>
          <a:xfrm>
            <a:off x="0" y="115571"/>
            <a:ext cx="9144000" cy="795009"/>
          </a:xfrm>
        </p:spPr>
        <p:txBody>
          <a:bodyPr>
            <a:normAutofit/>
          </a:bodyPr>
          <a:lstStyle/>
          <a:p>
            <a:pPr algn="ctr"/>
            <a:r>
              <a:rPr lang="en-US" altLang="ja-JP" sz="3556" b="1" dirty="0">
                <a:latin typeface="Meiryo" panose="020B0604030504040204" pitchFamily="34" charset="-128"/>
                <a:ea typeface="Meiryo" panose="020B0604030504040204" pitchFamily="34" charset="-128"/>
              </a:rPr>
              <a:t>AI/</a:t>
            </a:r>
            <a:r>
              <a:rPr lang="ja-JP" altLang="en-US" sz="3556" b="1">
                <a:latin typeface="Meiryo" panose="020B0604030504040204" pitchFamily="34" charset="-128"/>
                <a:ea typeface="Meiryo" panose="020B0604030504040204" pitchFamily="34" charset="-128"/>
              </a:rPr>
              <a:t>機械学習の普及</a:t>
            </a:r>
          </a:p>
        </p:txBody>
      </p:sp>
      <p:pic>
        <p:nvPicPr>
          <p:cNvPr id="1026" name="Picture 2">
            <a:extLst>
              <a:ext uri="{FF2B5EF4-FFF2-40B4-BE49-F238E27FC236}">
                <a16:creationId xmlns:a16="http://schemas.microsoft.com/office/drawing/2014/main" id="{EBFF4A6F-5D7B-7B45-9561-E37314A84A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07224" y="1337816"/>
            <a:ext cx="2938625" cy="19580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矢印コネクタ 4">
            <a:extLst>
              <a:ext uri="{FF2B5EF4-FFF2-40B4-BE49-F238E27FC236}">
                <a16:creationId xmlns:a16="http://schemas.microsoft.com/office/drawing/2014/main" id="{CD86B4AC-5B55-774F-9E06-2453669556A3}"/>
              </a:ext>
            </a:extLst>
          </p:cNvPr>
          <p:cNvCxnSpPr/>
          <p:nvPr/>
        </p:nvCxnSpPr>
        <p:spPr>
          <a:xfrm>
            <a:off x="251209" y="3697793"/>
            <a:ext cx="864158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7A1ED54F-B64E-C344-B6E9-A16828048D5B}"/>
              </a:ext>
            </a:extLst>
          </p:cNvPr>
          <p:cNvSpPr txBox="1"/>
          <p:nvPr/>
        </p:nvSpPr>
        <p:spPr>
          <a:xfrm>
            <a:off x="4983793" y="1021844"/>
            <a:ext cx="3185487" cy="369332"/>
          </a:xfrm>
          <a:prstGeom prst="rect">
            <a:avLst/>
          </a:prstGeom>
          <a:noFill/>
        </p:spPr>
        <p:txBody>
          <a:bodyPr wrap="none" rtlCol="0">
            <a:spAutoFit/>
          </a:bodyPr>
          <a:lstStyle/>
          <a:p>
            <a:r>
              <a:rPr lang="ja-JP" altLang="en-US" b="1"/>
              <a:t>アルファ碁</a:t>
            </a:r>
            <a:r>
              <a:rPr lang="ja-JP" altLang="en-US"/>
              <a:t>が最強棋士に勝利</a:t>
            </a:r>
          </a:p>
        </p:txBody>
      </p:sp>
      <p:sp>
        <p:nvSpPr>
          <p:cNvPr id="8" name="円/楕円 7">
            <a:extLst>
              <a:ext uri="{FF2B5EF4-FFF2-40B4-BE49-F238E27FC236}">
                <a16:creationId xmlns:a16="http://schemas.microsoft.com/office/drawing/2014/main" id="{44EDE333-497A-3541-8391-17DEFE728387}"/>
              </a:ext>
            </a:extLst>
          </p:cNvPr>
          <p:cNvSpPr/>
          <p:nvPr/>
        </p:nvSpPr>
        <p:spPr>
          <a:xfrm>
            <a:off x="5828044" y="3607359"/>
            <a:ext cx="170822" cy="1708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a:extLst>
              <a:ext uri="{FF2B5EF4-FFF2-40B4-BE49-F238E27FC236}">
                <a16:creationId xmlns:a16="http://schemas.microsoft.com/office/drawing/2014/main" id="{99DBD621-AE06-0E41-8685-1743D02402F9}"/>
              </a:ext>
            </a:extLst>
          </p:cNvPr>
          <p:cNvSpPr/>
          <p:nvPr/>
        </p:nvSpPr>
        <p:spPr>
          <a:xfrm>
            <a:off x="1075184" y="3607359"/>
            <a:ext cx="170822" cy="1708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a:extLst>
              <a:ext uri="{FF2B5EF4-FFF2-40B4-BE49-F238E27FC236}">
                <a16:creationId xmlns:a16="http://schemas.microsoft.com/office/drawing/2014/main" id="{74313753-CDFD-4F4C-B908-EAE6C43C54EB}"/>
              </a:ext>
            </a:extLst>
          </p:cNvPr>
          <p:cNvSpPr/>
          <p:nvPr/>
        </p:nvSpPr>
        <p:spPr>
          <a:xfrm>
            <a:off x="5424929" y="3607359"/>
            <a:ext cx="170822" cy="1708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円/楕円 11">
            <a:extLst>
              <a:ext uri="{FF2B5EF4-FFF2-40B4-BE49-F238E27FC236}">
                <a16:creationId xmlns:a16="http://schemas.microsoft.com/office/drawing/2014/main" id="{A45861D0-B139-D340-93EB-2463029E6611}"/>
              </a:ext>
            </a:extLst>
          </p:cNvPr>
          <p:cNvSpPr/>
          <p:nvPr/>
        </p:nvSpPr>
        <p:spPr>
          <a:xfrm>
            <a:off x="7525715" y="3607359"/>
            <a:ext cx="170822" cy="1708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028" name="Picture 4">
            <a:extLst>
              <a:ext uri="{FF2B5EF4-FFF2-40B4-BE49-F238E27FC236}">
                <a16:creationId xmlns:a16="http://schemas.microsoft.com/office/drawing/2014/main" id="{3A882811-945A-D649-9DD2-6F762FAFD5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2953" y="1337817"/>
            <a:ext cx="2942439" cy="1958059"/>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44488A2E-B532-594A-A666-B9D52D35FE02}"/>
              </a:ext>
            </a:extLst>
          </p:cNvPr>
          <p:cNvSpPr txBox="1"/>
          <p:nvPr/>
        </p:nvSpPr>
        <p:spPr>
          <a:xfrm>
            <a:off x="512408" y="1021844"/>
            <a:ext cx="3743525" cy="369332"/>
          </a:xfrm>
          <a:prstGeom prst="rect">
            <a:avLst/>
          </a:prstGeom>
          <a:noFill/>
        </p:spPr>
        <p:txBody>
          <a:bodyPr wrap="none" rtlCol="0">
            <a:spAutoFit/>
          </a:bodyPr>
          <a:lstStyle/>
          <a:p>
            <a:r>
              <a:rPr lang="en-US" altLang="ja-JP" b="1" dirty="0">
                <a:latin typeface="+mj-ea"/>
                <a:ea typeface="+mj-ea"/>
              </a:rPr>
              <a:t>IBM Watson</a:t>
            </a:r>
            <a:r>
              <a:rPr lang="ja-JP" altLang="en-US">
                <a:latin typeface="+mj-ea"/>
                <a:ea typeface="+mj-ea"/>
              </a:rPr>
              <a:t>がクイズ番組で優勝</a:t>
            </a:r>
          </a:p>
        </p:txBody>
      </p:sp>
      <p:sp>
        <p:nvSpPr>
          <p:cNvPr id="16" name="テキスト ボックス 15">
            <a:extLst>
              <a:ext uri="{FF2B5EF4-FFF2-40B4-BE49-F238E27FC236}">
                <a16:creationId xmlns:a16="http://schemas.microsoft.com/office/drawing/2014/main" id="{6D5E5944-9330-6E4C-B9C9-71C8EC6A22BA}"/>
              </a:ext>
            </a:extLst>
          </p:cNvPr>
          <p:cNvSpPr txBox="1"/>
          <p:nvPr/>
        </p:nvSpPr>
        <p:spPr>
          <a:xfrm>
            <a:off x="353964" y="3351013"/>
            <a:ext cx="806631" cy="369332"/>
          </a:xfrm>
          <a:prstGeom prst="rect">
            <a:avLst/>
          </a:prstGeom>
          <a:noFill/>
        </p:spPr>
        <p:txBody>
          <a:bodyPr wrap="none" rtlCol="0">
            <a:spAutoFit/>
          </a:bodyPr>
          <a:lstStyle/>
          <a:p>
            <a:r>
              <a:rPr lang="en-US" altLang="ja-JP" b="1" i="1" dirty="0">
                <a:latin typeface="Meiryo" panose="020B0604030504040204" pitchFamily="34" charset="-128"/>
                <a:ea typeface="Meiryo" panose="020B0604030504040204" pitchFamily="34" charset="-128"/>
              </a:rPr>
              <a:t>2011</a:t>
            </a:r>
            <a:endParaRPr lang="ja-JP" altLang="en-US" b="1" i="1">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AFFA7318-A0E7-714C-8284-A477C86582FF}"/>
              </a:ext>
            </a:extLst>
          </p:cNvPr>
          <p:cNvSpPr txBox="1"/>
          <p:nvPr/>
        </p:nvSpPr>
        <p:spPr>
          <a:xfrm>
            <a:off x="4746217" y="3351013"/>
            <a:ext cx="806631" cy="369332"/>
          </a:xfrm>
          <a:prstGeom prst="rect">
            <a:avLst/>
          </a:prstGeom>
          <a:noFill/>
        </p:spPr>
        <p:txBody>
          <a:bodyPr wrap="none" rtlCol="0">
            <a:spAutoFit/>
          </a:bodyPr>
          <a:lstStyle/>
          <a:p>
            <a:r>
              <a:rPr lang="en-US" altLang="ja-JP" b="1" i="1" dirty="0">
                <a:latin typeface="Meiryo" panose="020B0604030504040204" pitchFamily="34" charset="-128"/>
                <a:ea typeface="Meiryo" panose="020B0604030504040204" pitchFamily="34" charset="-128"/>
              </a:rPr>
              <a:t>2017</a:t>
            </a:r>
            <a:endParaRPr lang="ja-JP" altLang="en-US" b="1" i="1">
              <a:latin typeface="Meiryo" panose="020B0604030504040204" pitchFamily="34" charset="-128"/>
              <a:ea typeface="Meiryo" panose="020B0604030504040204" pitchFamily="34" charset="-128"/>
            </a:endParaRPr>
          </a:p>
        </p:txBody>
      </p:sp>
      <p:pic>
        <p:nvPicPr>
          <p:cNvPr id="21" name="図 20">
            <a:extLst>
              <a:ext uri="{FF2B5EF4-FFF2-40B4-BE49-F238E27FC236}">
                <a16:creationId xmlns:a16="http://schemas.microsoft.com/office/drawing/2014/main" id="{9136070B-433D-934E-8191-C7FF1F0D6C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12946" y="4040020"/>
            <a:ext cx="2937686" cy="1722638"/>
          </a:xfrm>
          <a:prstGeom prst="rect">
            <a:avLst/>
          </a:prstGeom>
        </p:spPr>
      </p:pic>
      <p:sp>
        <p:nvSpPr>
          <p:cNvPr id="23" name="テキスト ボックス 22">
            <a:extLst>
              <a:ext uri="{FF2B5EF4-FFF2-40B4-BE49-F238E27FC236}">
                <a16:creationId xmlns:a16="http://schemas.microsoft.com/office/drawing/2014/main" id="{57329415-522F-3C43-8900-2B9B2470A9D6}"/>
              </a:ext>
            </a:extLst>
          </p:cNvPr>
          <p:cNvSpPr txBox="1"/>
          <p:nvPr/>
        </p:nvSpPr>
        <p:spPr>
          <a:xfrm>
            <a:off x="2891024" y="5817926"/>
            <a:ext cx="2743059" cy="646331"/>
          </a:xfrm>
          <a:prstGeom prst="rect">
            <a:avLst/>
          </a:prstGeom>
          <a:noFill/>
        </p:spPr>
        <p:txBody>
          <a:bodyPr wrap="none" rtlCol="0">
            <a:spAutoFit/>
          </a:bodyPr>
          <a:lstStyle/>
          <a:p>
            <a:r>
              <a:rPr lang="ja-JP" altLang="en-US">
                <a:latin typeface="+mj-ea"/>
                <a:ea typeface="+mj-ea"/>
              </a:rPr>
              <a:t>皮膚がんの</a:t>
            </a:r>
            <a:r>
              <a:rPr lang="en-US" altLang="ja-JP" dirty="0">
                <a:latin typeface="+mj-ea"/>
                <a:ea typeface="+mj-ea"/>
              </a:rPr>
              <a:t>AI</a:t>
            </a:r>
            <a:r>
              <a:rPr lang="ja-JP" altLang="en-US">
                <a:latin typeface="+mj-ea"/>
                <a:ea typeface="+mj-ea"/>
              </a:rPr>
              <a:t>画像診断が</a:t>
            </a:r>
            <a:endParaRPr lang="en-US" altLang="ja-JP" dirty="0">
              <a:latin typeface="+mj-ea"/>
              <a:ea typeface="+mj-ea"/>
            </a:endParaRPr>
          </a:p>
          <a:p>
            <a:r>
              <a:rPr lang="ja-JP" altLang="en-US" b="1">
                <a:latin typeface="+mj-ea"/>
                <a:ea typeface="+mj-ea"/>
              </a:rPr>
              <a:t>皮膚科医と同等の精度に</a:t>
            </a:r>
            <a:endParaRPr lang="ja-JP" altLang="en-US">
              <a:latin typeface="+mj-ea"/>
              <a:ea typeface="+mj-ea"/>
            </a:endParaRPr>
          </a:p>
        </p:txBody>
      </p:sp>
      <p:cxnSp>
        <p:nvCxnSpPr>
          <p:cNvPr id="24" name="直線コネクタ 23">
            <a:extLst>
              <a:ext uri="{FF2B5EF4-FFF2-40B4-BE49-F238E27FC236}">
                <a16:creationId xmlns:a16="http://schemas.microsoft.com/office/drawing/2014/main" id="{F3476F80-6C52-7F46-B1F5-071AB7401C68}"/>
              </a:ext>
            </a:extLst>
          </p:cNvPr>
          <p:cNvCxnSpPr>
            <a:cxnSpLocks/>
          </p:cNvCxnSpPr>
          <p:nvPr/>
        </p:nvCxnSpPr>
        <p:spPr>
          <a:xfrm flipV="1">
            <a:off x="7611126" y="3677695"/>
            <a:ext cx="0" cy="1065128"/>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17" name="図 16">
            <a:extLst>
              <a:ext uri="{FF2B5EF4-FFF2-40B4-BE49-F238E27FC236}">
                <a16:creationId xmlns:a16="http://schemas.microsoft.com/office/drawing/2014/main" id="{6AFFDBEF-B6C0-0D4D-8031-E797AF72CF2A}"/>
              </a:ext>
            </a:extLst>
          </p:cNvPr>
          <p:cNvPicPr>
            <a:picLocks noChangeAspect="1"/>
          </p:cNvPicPr>
          <p:nvPr/>
        </p:nvPicPr>
        <p:blipFill>
          <a:blip r:embed="rId5"/>
          <a:stretch>
            <a:fillRect/>
          </a:stretch>
        </p:blipFill>
        <p:spPr>
          <a:xfrm>
            <a:off x="5998866" y="4395614"/>
            <a:ext cx="3111500" cy="1168400"/>
          </a:xfrm>
          <a:prstGeom prst="rect">
            <a:avLst/>
          </a:prstGeom>
        </p:spPr>
      </p:pic>
      <p:sp>
        <p:nvSpPr>
          <p:cNvPr id="26" name="テキスト ボックス 25">
            <a:extLst>
              <a:ext uri="{FF2B5EF4-FFF2-40B4-BE49-F238E27FC236}">
                <a16:creationId xmlns:a16="http://schemas.microsoft.com/office/drawing/2014/main" id="{E5AFE88E-4674-814E-9170-0C5B17AE32B6}"/>
              </a:ext>
            </a:extLst>
          </p:cNvPr>
          <p:cNvSpPr txBox="1"/>
          <p:nvPr/>
        </p:nvSpPr>
        <p:spPr>
          <a:xfrm>
            <a:off x="6115488" y="5817925"/>
            <a:ext cx="2954655" cy="646331"/>
          </a:xfrm>
          <a:prstGeom prst="rect">
            <a:avLst/>
          </a:prstGeom>
          <a:noFill/>
        </p:spPr>
        <p:txBody>
          <a:bodyPr wrap="none" rtlCol="0">
            <a:spAutoFit/>
          </a:bodyPr>
          <a:lstStyle/>
          <a:p>
            <a:r>
              <a:rPr lang="ja-JP" altLang="en-US">
                <a:latin typeface="+mj-ea"/>
                <a:ea typeface="+mj-ea"/>
              </a:rPr>
              <a:t>内視鏡画像診断支援ソフト</a:t>
            </a:r>
            <a:endParaRPr lang="en-US" altLang="ja-JP" dirty="0">
              <a:latin typeface="+mj-ea"/>
              <a:ea typeface="+mj-ea"/>
            </a:endParaRPr>
          </a:p>
          <a:p>
            <a:r>
              <a:rPr lang="ja-JP" altLang="en-US">
                <a:latin typeface="+mj-ea"/>
                <a:ea typeface="+mj-ea"/>
              </a:rPr>
              <a:t>が実用化（オリンパス）</a:t>
            </a:r>
            <a:endParaRPr lang="en-US" altLang="ja-JP" dirty="0">
              <a:latin typeface="+mj-ea"/>
              <a:ea typeface="+mj-ea"/>
            </a:endParaRPr>
          </a:p>
        </p:txBody>
      </p:sp>
      <p:sp>
        <p:nvSpPr>
          <p:cNvPr id="28" name="テキスト ボックス 27">
            <a:extLst>
              <a:ext uri="{FF2B5EF4-FFF2-40B4-BE49-F238E27FC236}">
                <a16:creationId xmlns:a16="http://schemas.microsoft.com/office/drawing/2014/main" id="{A6A940AA-7C2F-474E-89CB-CD16BBE332D9}"/>
              </a:ext>
            </a:extLst>
          </p:cNvPr>
          <p:cNvSpPr txBox="1"/>
          <p:nvPr/>
        </p:nvSpPr>
        <p:spPr>
          <a:xfrm>
            <a:off x="6805099" y="3351013"/>
            <a:ext cx="806631" cy="369332"/>
          </a:xfrm>
          <a:prstGeom prst="rect">
            <a:avLst/>
          </a:prstGeom>
          <a:noFill/>
        </p:spPr>
        <p:txBody>
          <a:bodyPr wrap="none" rtlCol="0">
            <a:spAutoFit/>
          </a:bodyPr>
          <a:lstStyle/>
          <a:p>
            <a:r>
              <a:rPr lang="en-US" altLang="ja-JP" b="1" i="1" dirty="0">
                <a:latin typeface="Meiryo" panose="020B0604030504040204" pitchFamily="34" charset="-128"/>
                <a:ea typeface="Meiryo" panose="020B0604030504040204" pitchFamily="34" charset="-128"/>
              </a:rPr>
              <a:t>2019</a:t>
            </a:r>
            <a:endParaRPr lang="ja-JP" altLang="en-US" b="1" i="1">
              <a:latin typeface="Meiryo" panose="020B0604030504040204" pitchFamily="34" charset="-128"/>
              <a:ea typeface="Meiryo" panose="020B0604030504040204" pitchFamily="34" charset="-128"/>
            </a:endParaRPr>
          </a:p>
        </p:txBody>
      </p:sp>
      <p:pic>
        <p:nvPicPr>
          <p:cNvPr id="1030" name="Picture 6" descr="Playing Doctor with Watson: Medical Applications Expose Current Limits of  AI - DER SPIEGEL">
            <a:extLst>
              <a:ext uri="{FF2B5EF4-FFF2-40B4-BE49-F238E27FC236}">
                <a16:creationId xmlns:a16="http://schemas.microsoft.com/office/drawing/2014/main" id="{2A026736-2395-EF49-8726-5DECC4348B4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3576" y="3973976"/>
            <a:ext cx="2676417" cy="1867528"/>
          </a:xfrm>
          <a:prstGeom prst="rect">
            <a:avLst/>
          </a:prstGeom>
          <a:noFill/>
          <a:extLst>
            <a:ext uri="{909E8E84-426E-40DD-AFC4-6F175D3DCCD1}">
              <a14:hiddenFill xmlns:a14="http://schemas.microsoft.com/office/drawing/2010/main">
                <a:solidFill>
                  <a:srgbClr val="FFFFFF"/>
                </a:solidFill>
              </a14:hiddenFill>
            </a:ext>
          </a:extLst>
        </p:spPr>
      </p:pic>
      <p:sp>
        <p:nvSpPr>
          <p:cNvPr id="31" name="円/楕円 30">
            <a:extLst>
              <a:ext uri="{FF2B5EF4-FFF2-40B4-BE49-F238E27FC236}">
                <a16:creationId xmlns:a16="http://schemas.microsoft.com/office/drawing/2014/main" id="{79379428-12DA-7047-A3D6-F87DE53094E7}"/>
              </a:ext>
            </a:extLst>
          </p:cNvPr>
          <p:cNvSpPr/>
          <p:nvPr/>
        </p:nvSpPr>
        <p:spPr>
          <a:xfrm>
            <a:off x="2263687" y="3607359"/>
            <a:ext cx="170822" cy="1708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テキスト ボックス 31">
            <a:extLst>
              <a:ext uri="{FF2B5EF4-FFF2-40B4-BE49-F238E27FC236}">
                <a16:creationId xmlns:a16="http://schemas.microsoft.com/office/drawing/2014/main" id="{A4E600C1-0CDF-2545-A325-2084FADFF293}"/>
              </a:ext>
            </a:extLst>
          </p:cNvPr>
          <p:cNvSpPr txBox="1"/>
          <p:nvPr/>
        </p:nvSpPr>
        <p:spPr>
          <a:xfrm>
            <a:off x="72255" y="5817925"/>
            <a:ext cx="2639056" cy="369332"/>
          </a:xfrm>
          <a:prstGeom prst="rect">
            <a:avLst/>
          </a:prstGeom>
          <a:noFill/>
        </p:spPr>
        <p:txBody>
          <a:bodyPr wrap="none" rtlCol="0">
            <a:spAutoFit/>
          </a:bodyPr>
          <a:lstStyle/>
          <a:p>
            <a:r>
              <a:rPr lang="en-US" altLang="ja-JP" dirty="0">
                <a:latin typeface="+mj-ea"/>
                <a:ea typeface="+mj-ea"/>
              </a:rPr>
              <a:t>Watson</a:t>
            </a:r>
            <a:r>
              <a:rPr lang="ja-JP" altLang="en-US">
                <a:latin typeface="+mj-ea"/>
                <a:ea typeface="+mj-ea"/>
              </a:rPr>
              <a:t>の医療への応用</a:t>
            </a:r>
          </a:p>
        </p:txBody>
      </p:sp>
    </p:spTree>
    <p:extLst>
      <p:ext uri="{BB962C8B-B14F-4D97-AF65-F5344CB8AC3E}">
        <p14:creationId xmlns:p14="http://schemas.microsoft.com/office/powerpoint/2010/main" val="1610609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7D032F-984F-7047-9EA4-C4333094FC5E}"/>
              </a:ext>
            </a:extLst>
          </p:cNvPr>
          <p:cNvSpPr>
            <a:spLocks noGrp="1"/>
          </p:cNvSpPr>
          <p:nvPr>
            <p:ph type="title"/>
          </p:nvPr>
        </p:nvSpPr>
        <p:spPr>
          <a:xfrm>
            <a:off x="0" y="152770"/>
            <a:ext cx="9144000" cy="825807"/>
          </a:xfrm>
        </p:spPr>
        <p:txBody>
          <a:bodyPr>
            <a:normAutofit/>
          </a:bodyPr>
          <a:lstStyle/>
          <a:p>
            <a:pPr algn="ctr"/>
            <a:r>
              <a:rPr lang="ja-JP" altLang="en-US" sz="3556" b="1">
                <a:latin typeface="+mj-ea"/>
              </a:rPr>
              <a:t>医療における</a:t>
            </a:r>
            <a:r>
              <a:rPr lang="en-US" altLang="ja-JP" sz="3556" b="1" dirty="0">
                <a:latin typeface="+mj-ea"/>
              </a:rPr>
              <a:t>AI</a:t>
            </a:r>
            <a:r>
              <a:rPr lang="ja-JP" altLang="en-US" sz="3556" b="1">
                <a:latin typeface="+mj-ea"/>
              </a:rPr>
              <a:t>の活用</a:t>
            </a:r>
          </a:p>
        </p:txBody>
      </p:sp>
      <p:sp>
        <p:nvSpPr>
          <p:cNvPr id="4" name="テキスト ボックス 3">
            <a:extLst>
              <a:ext uri="{FF2B5EF4-FFF2-40B4-BE49-F238E27FC236}">
                <a16:creationId xmlns:a16="http://schemas.microsoft.com/office/drawing/2014/main" id="{2920D8F2-2012-D647-8772-B158C7D06C92}"/>
              </a:ext>
            </a:extLst>
          </p:cNvPr>
          <p:cNvSpPr txBox="1"/>
          <p:nvPr/>
        </p:nvSpPr>
        <p:spPr>
          <a:xfrm>
            <a:off x="1359178" y="1155563"/>
            <a:ext cx="800219" cy="461665"/>
          </a:xfrm>
          <a:prstGeom prst="rect">
            <a:avLst/>
          </a:prstGeom>
          <a:noFill/>
        </p:spPr>
        <p:txBody>
          <a:bodyPr wrap="none" rtlCol="0">
            <a:spAutoFit/>
          </a:bodyPr>
          <a:lstStyle/>
          <a:p>
            <a:r>
              <a:rPr lang="ja-JP" altLang="en-US" sz="2400" b="1">
                <a:solidFill>
                  <a:schemeClr val="accent4"/>
                </a:solidFill>
              </a:rPr>
              <a:t>予防</a:t>
            </a:r>
          </a:p>
        </p:txBody>
      </p:sp>
      <p:sp>
        <p:nvSpPr>
          <p:cNvPr id="5" name="テキスト ボックス 4">
            <a:extLst>
              <a:ext uri="{FF2B5EF4-FFF2-40B4-BE49-F238E27FC236}">
                <a16:creationId xmlns:a16="http://schemas.microsoft.com/office/drawing/2014/main" id="{9FDCD3AF-7DFD-D043-925F-2483BDC6B44D}"/>
              </a:ext>
            </a:extLst>
          </p:cNvPr>
          <p:cNvSpPr txBox="1"/>
          <p:nvPr/>
        </p:nvSpPr>
        <p:spPr>
          <a:xfrm>
            <a:off x="4272373" y="1150448"/>
            <a:ext cx="800219" cy="461665"/>
          </a:xfrm>
          <a:prstGeom prst="rect">
            <a:avLst/>
          </a:prstGeom>
          <a:noFill/>
        </p:spPr>
        <p:txBody>
          <a:bodyPr wrap="none" rtlCol="0">
            <a:spAutoFit/>
          </a:bodyPr>
          <a:lstStyle/>
          <a:p>
            <a:r>
              <a:rPr lang="ja-JP" altLang="en-US" sz="2400" b="1">
                <a:solidFill>
                  <a:schemeClr val="accent4"/>
                </a:solidFill>
              </a:rPr>
              <a:t>診断</a:t>
            </a:r>
          </a:p>
        </p:txBody>
      </p:sp>
      <p:sp>
        <p:nvSpPr>
          <p:cNvPr id="6" name="テキスト ボックス 5">
            <a:extLst>
              <a:ext uri="{FF2B5EF4-FFF2-40B4-BE49-F238E27FC236}">
                <a16:creationId xmlns:a16="http://schemas.microsoft.com/office/drawing/2014/main" id="{009DFC0F-3421-5C43-B7FC-A1179113364B}"/>
              </a:ext>
            </a:extLst>
          </p:cNvPr>
          <p:cNvSpPr txBox="1"/>
          <p:nvPr/>
        </p:nvSpPr>
        <p:spPr>
          <a:xfrm>
            <a:off x="7038031" y="1150448"/>
            <a:ext cx="800219" cy="461665"/>
          </a:xfrm>
          <a:prstGeom prst="rect">
            <a:avLst/>
          </a:prstGeom>
          <a:noFill/>
        </p:spPr>
        <p:txBody>
          <a:bodyPr wrap="none" rtlCol="0">
            <a:spAutoFit/>
          </a:bodyPr>
          <a:lstStyle/>
          <a:p>
            <a:r>
              <a:rPr lang="ja-JP" altLang="en-US" sz="2400" b="1">
                <a:solidFill>
                  <a:schemeClr val="accent4"/>
                </a:solidFill>
              </a:rPr>
              <a:t>治療</a:t>
            </a:r>
          </a:p>
        </p:txBody>
      </p:sp>
      <p:sp>
        <p:nvSpPr>
          <p:cNvPr id="8" name="テキスト ボックス 7">
            <a:extLst>
              <a:ext uri="{FF2B5EF4-FFF2-40B4-BE49-F238E27FC236}">
                <a16:creationId xmlns:a16="http://schemas.microsoft.com/office/drawing/2014/main" id="{B45F2754-BB28-2340-877D-6E991B030863}"/>
              </a:ext>
            </a:extLst>
          </p:cNvPr>
          <p:cNvSpPr txBox="1"/>
          <p:nvPr/>
        </p:nvSpPr>
        <p:spPr>
          <a:xfrm>
            <a:off x="743626" y="5956104"/>
            <a:ext cx="2031325" cy="369332"/>
          </a:xfrm>
          <a:prstGeom prst="rect">
            <a:avLst/>
          </a:prstGeom>
          <a:noFill/>
        </p:spPr>
        <p:txBody>
          <a:bodyPr wrap="none" rtlCol="0">
            <a:spAutoFit/>
          </a:bodyPr>
          <a:lstStyle/>
          <a:p>
            <a:r>
              <a:rPr lang="ja-JP" altLang="en-US"/>
              <a:t>発症・重症化予測</a:t>
            </a:r>
            <a:endParaRPr lang="en-US" altLang="ja-JP" dirty="0"/>
          </a:p>
        </p:txBody>
      </p:sp>
      <p:sp>
        <p:nvSpPr>
          <p:cNvPr id="9" name="テキスト ボックス 8">
            <a:extLst>
              <a:ext uri="{FF2B5EF4-FFF2-40B4-BE49-F238E27FC236}">
                <a16:creationId xmlns:a16="http://schemas.microsoft.com/office/drawing/2014/main" id="{3002B23C-E319-F744-9BFF-7F6BD28750FD}"/>
              </a:ext>
            </a:extLst>
          </p:cNvPr>
          <p:cNvSpPr txBox="1"/>
          <p:nvPr/>
        </p:nvSpPr>
        <p:spPr>
          <a:xfrm>
            <a:off x="4118485" y="3670946"/>
            <a:ext cx="1107996" cy="369332"/>
          </a:xfrm>
          <a:prstGeom prst="rect">
            <a:avLst/>
          </a:prstGeom>
          <a:noFill/>
        </p:spPr>
        <p:txBody>
          <a:bodyPr wrap="none" rtlCol="0">
            <a:spAutoFit/>
          </a:bodyPr>
          <a:lstStyle/>
          <a:p>
            <a:r>
              <a:rPr lang="ja-JP" altLang="en-US"/>
              <a:t>画像診断</a:t>
            </a:r>
          </a:p>
        </p:txBody>
      </p:sp>
      <p:pic>
        <p:nvPicPr>
          <p:cNvPr id="10" name="図 9">
            <a:extLst>
              <a:ext uri="{FF2B5EF4-FFF2-40B4-BE49-F238E27FC236}">
                <a16:creationId xmlns:a16="http://schemas.microsoft.com/office/drawing/2014/main" id="{8C6845F6-5E9B-BA4E-9BE8-9A684DCE508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49812" y="1738873"/>
            <a:ext cx="1784989" cy="1869161"/>
          </a:xfrm>
          <a:prstGeom prst="rect">
            <a:avLst/>
          </a:prstGeom>
        </p:spPr>
      </p:pic>
      <p:pic>
        <p:nvPicPr>
          <p:cNvPr id="11" name="図 10">
            <a:extLst>
              <a:ext uri="{FF2B5EF4-FFF2-40B4-BE49-F238E27FC236}">
                <a16:creationId xmlns:a16="http://schemas.microsoft.com/office/drawing/2014/main" id="{F4D75F9C-4A88-3749-B0F9-FA2CF6AAD6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0543" y="4256459"/>
            <a:ext cx="2203879" cy="1616178"/>
          </a:xfrm>
          <a:prstGeom prst="rect">
            <a:avLst/>
          </a:prstGeom>
        </p:spPr>
      </p:pic>
      <p:sp>
        <p:nvSpPr>
          <p:cNvPr id="12" name="テキスト ボックス 11">
            <a:extLst>
              <a:ext uri="{FF2B5EF4-FFF2-40B4-BE49-F238E27FC236}">
                <a16:creationId xmlns:a16="http://schemas.microsoft.com/office/drawing/2014/main" id="{0BDDDC9F-1762-7E47-8AFA-B2C39286C7ED}"/>
              </a:ext>
            </a:extLst>
          </p:cNvPr>
          <p:cNvSpPr txBox="1"/>
          <p:nvPr/>
        </p:nvSpPr>
        <p:spPr>
          <a:xfrm>
            <a:off x="4003068" y="5956104"/>
            <a:ext cx="1338829" cy="369332"/>
          </a:xfrm>
          <a:prstGeom prst="rect">
            <a:avLst/>
          </a:prstGeom>
          <a:noFill/>
        </p:spPr>
        <p:txBody>
          <a:bodyPr wrap="none" rtlCol="0">
            <a:spAutoFit/>
          </a:bodyPr>
          <a:lstStyle/>
          <a:p>
            <a:pPr algn="ctr"/>
            <a:r>
              <a:rPr lang="ja-JP" altLang="en-US"/>
              <a:t>ゲノム診断</a:t>
            </a:r>
          </a:p>
        </p:txBody>
      </p:sp>
      <p:pic>
        <p:nvPicPr>
          <p:cNvPr id="13" name="図 12">
            <a:extLst>
              <a:ext uri="{FF2B5EF4-FFF2-40B4-BE49-F238E27FC236}">
                <a16:creationId xmlns:a16="http://schemas.microsoft.com/office/drawing/2014/main" id="{6B705A36-EBC5-124F-B2EC-83EDE561E40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52241" y="1998375"/>
            <a:ext cx="2173980" cy="1497172"/>
          </a:xfrm>
          <a:prstGeom prst="rect">
            <a:avLst/>
          </a:prstGeom>
        </p:spPr>
      </p:pic>
      <p:sp>
        <p:nvSpPr>
          <p:cNvPr id="14" name="テキスト ボックス 13">
            <a:extLst>
              <a:ext uri="{FF2B5EF4-FFF2-40B4-BE49-F238E27FC236}">
                <a16:creationId xmlns:a16="http://schemas.microsoft.com/office/drawing/2014/main" id="{BF5580B3-DD78-3844-B8EE-6E5F83BCD23C}"/>
              </a:ext>
            </a:extLst>
          </p:cNvPr>
          <p:cNvSpPr txBox="1"/>
          <p:nvPr/>
        </p:nvSpPr>
        <p:spPr>
          <a:xfrm>
            <a:off x="6653310" y="3670946"/>
            <a:ext cx="1569660" cy="369332"/>
          </a:xfrm>
          <a:prstGeom prst="rect">
            <a:avLst/>
          </a:prstGeom>
          <a:noFill/>
        </p:spPr>
        <p:txBody>
          <a:bodyPr wrap="none" rtlCol="0">
            <a:spAutoFit/>
          </a:bodyPr>
          <a:lstStyle/>
          <a:p>
            <a:r>
              <a:rPr lang="ja-JP" altLang="en-US"/>
              <a:t>手術サポート</a:t>
            </a:r>
          </a:p>
        </p:txBody>
      </p:sp>
      <p:sp>
        <p:nvSpPr>
          <p:cNvPr id="16" name="テキスト ボックス 15">
            <a:extLst>
              <a:ext uri="{FF2B5EF4-FFF2-40B4-BE49-F238E27FC236}">
                <a16:creationId xmlns:a16="http://schemas.microsoft.com/office/drawing/2014/main" id="{E7D142D2-EAD1-CE40-8D14-D9BEFC7AAF6B}"/>
              </a:ext>
            </a:extLst>
          </p:cNvPr>
          <p:cNvSpPr txBox="1"/>
          <p:nvPr/>
        </p:nvSpPr>
        <p:spPr>
          <a:xfrm>
            <a:off x="6884142" y="5956104"/>
            <a:ext cx="1107996" cy="369332"/>
          </a:xfrm>
          <a:prstGeom prst="rect">
            <a:avLst/>
          </a:prstGeom>
          <a:noFill/>
        </p:spPr>
        <p:txBody>
          <a:bodyPr wrap="none" rtlCol="0">
            <a:spAutoFit/>
          </a:bodyPr>
          <a:lstStyle/>
          <a:p>
            <a:r>
              <a:rPr lang="ja-JP" altLang="en-US"/>
              <a:t>麻酔管理</a:t>
            </a:r>
          </a:p>
        </p:txBody>
      </p:sp>
      <p:sp>
        <p:nvSpPr>
          <p:cNvPr id="17" name="テキスト ボックス 16">
            <a:extLst>
              <a:ext uri="{FF2B5EF4-FFF2-40B4-BE49-F238E27FC236}">
                <a16:creationId xmlns:a16="http://schemas.microsoft.com/office/drawing/2014/main" id="{08406E68-3BB0-474F-9A1A-97A283928DD0}"/>
              </a:ext>
            </a:extLst>
          </p:cNvPr>
          <p:cNvSpPr txBox="1"/>
          <p:nvPr/>
        </p:nvSpPr>
        <p:spPr>
          <a:xfrm>
            <a:off x="974456" y="3670946"/>
            <a:ext cx="1569660" cy="369332"/>
          </a:xfrm>
          <a:prstGeom prst="rect">
            <a:avLst/>
          </a:prstGeom>
          <a:noFill/>
        </p:spPr>
        <p:txBody>
          <a:bodyPr wrap="none" rtlCol="0">
            <a:spAutoFit/>
          </a:bodyPr>
          <a:lstStyle/>
          <a:p>
            <a:pPr algn="ctr"/>
            <a:r>
              <a:rPr lang="ja-JP" altLang="en-US"/>
              <a:t>生活習慣改善</a:t>
            </a:r>
            <a:endParaRPr lang="en-US" altLang="ja-JP" dirty="0"/>
          </a:p>
        </p:txBody>
      </p:sp>
      <p:pic>
        <p:nvPicPr>
          <p:cNvPr id="18" name="Picture 2" descr="https://www.braceworks.ca/wp-content/uploads/2018/02/AppleWatch-DeepHeart.jpg">
            <a:extLst>
              <a:ext uri="{FF2B5EF4-FFF2-40B4-BE49-F238E27FC236}">
                <a16:creationId xmlns:a16="http://schemas.microsoft.com/office/drawing/2014/main" id="{8D29D940-2303-8E47-B9EF-99F67FF4F5F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0545" y="4253572"/>
            <a:ext cx="2877487" cy="1619066"/>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a:extLst>
              <a:ext uri="{FF2B5EF4-FFF2-40B4-BE49-F238E27FC236}">
                <a16:creationId xmlns:a16="http://schemas.microsoft.com/office/drawing/2014/main" id="{D632E054-7EF9-5841-84D1-2D133A68F17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08549" y="1738872"/>
            <a:ext cx="1966403" cy="1958106"/>
          </a:xfrm>
          <a:prstGeom prst="rect">
            <a:avLst/>
          </a:prstGeom>
        </p:spPr>
      </p:pic>
      <p:sp>
        <p:nvSpPr>
          <p:cNvPr id="20" name="テキスト ボックス 19">
            <a:extLst>
              <a:ext uri="{FF2B5EF4-FFF2-40B4-BE49-F238E27FC236}">
                <a16:creationId xmlns:a16="http://schemas.microsoft.com/office/drawing/2014/main" id="{DCC9405A-FEBB-B742-93CC-5366777DABC5}"/>
              </a:ext>
            </a:extLst>
          </p:cNvPr>
          <p:cNvSpPr txBox="1"/>
          <p:nvPr/>
        </p:nvSpPr>
        <p:spPr>
          <a:xfrm>
            <a:off x="6317436" y="1551886"/>
            <a:ext cx="2228495" cy="235898"/>
          </a:xfrm>
          <a:prstGeom prst="rect">
            <a:avLst/>
          </a:prstGeom>
          <a:noFill/>
        </p:spPr>
        <p:txBody>
          <a:bodyPr wrap="none" rtlCol="0">
            <a:spAutoFit/>
          </a:bodyPr>
          <a:lstStyle/>
          <a:p>
            <a:r>
              <a:rPr lang="ja-JP" altLang="en-US" sz="933">
                <a:latin typeface="+mn-ea"/>
              </a:rPr>
              <a:t>オリンパス、大分大学、福岡工業大学</a:t>
            </a:r>
          </a:p>
        </p:txBody>
      </p:sp>
      <p:sp>
        <p:nvSpPr>
          <p:cNvPr id="3" name="正方形/長方形 2">
            <a:extLst>
              <a:ext uri="{FF2B5EF4-FFF2-40B4-BE49-F238E27FC236}">
                <a16:creationId xmlns:a16="http://schemas.microsoft.com/office/drawing/2014/main" id="{C6C02D97-B89F-9A41-BB0E-5E68DDE598A5}"/>
              </a:ext>
            </a:extLst>
          </p:cNvPr>
          <p:cNvSpPr/>
          <p:nvPr/>
        </p:nvSpPr>
        <p:spPr>
          <a:xfrm>
            <a:off x="6297649" y="1689861"/>
            <a:ext cx="2218679" cy="523028"/>
          </a:xfrm>
          <a:prstGeom prst="rect">
            <a:avLst/>
          </a:prstGeom>
        </p:spPr>
        <p:txBody>
          <a:bodyPr wrap="square">
            <a:spAutoFit/>
          </a:bodyPr>
          <a:lstStyle/>
          <a:p>
            <a:r>
              <a:rPr lang="ja-JP" altLang="en-US" sz="933"/>
              <a:t>https://www.olympus.co.jp/news/2019/contents/nr01159/nr01159_00000.pdf</a:t>
            </a:r>
          </a:p>
        </p:txBody>
      </p:sp>
      <p:sp>
        <p:nvSpPr>
          <p:cNvPr id="7" name="正方形/長方形 6">
            <a:extLst>
              <a:ext uri="{FF2B5EF4-FFF2-40B4-BE49-F238E27FC236}">
                <a16:creationId xmlns:a16="http://schemas.microsoft.com/office/drawing/2014/main" id="{B3114AA5-CC5E-EC4D-9AB5-3F007377B48B}"/>
              </a:ext>
            </a:extLst>
          </p:cNvPr>
          <p:cNvSpPr/>
          <p:nvPr/>
        </p:nvSpPr>
        <p:spPr>
          <a:xfrm>
            <a:off x="3673671" y="1500653"/>
            <a:ext cx="1966403" cy="523028"/>
          </a:xfrm>
          <a:prstGeom prst="rect">
            <a:avLst/>
          </a:prstGeom>
        </p:spPr>
        <p:txBody>
          <a:bodyPr wrap="square">
            <a:spAutoFit/>
          </a:bodyPr>
          <a:lstStyle/>
          <a:p>
            <a:r>
              <a:rPr lang="ja-JP" altLang="en-US" sz="933"/>
              <a:t>https://www.ncc.go.jp/jp/information/pr_release/2017/0710/index.html</a:t>
            </a:r>
          </a:p>
        </p:txBody>
      </p:sp>
      <p:sp>
        <p:nvSpPr>
          <p:cNvPr id="21" name="テキスト ボックス 20">
            <a:extLst>
              <a:ext uri="{FF2B5EF4-FFF2-40B4-BE49-F238E27FC236}">
                <a16:creationId xmlns:a16="http://schemas.microsoft.com/office/drawing/2014/main" id="{9AEBE7E5-D29D-7A42-B620-065F1E865CC9}"/>
              </a:ext>
            </a:extLst>
          </p:cNvPr>
          <p:cNvSpPr txBox="1"/>
          <p:nvPr/>
        </p:nvSpPr>
        <p:spPr>
          <a:xfrm>
            <a:off x="1491264" y="1531710"/>
            <a:ext cx="1531188" cy="256545"/>
          </a:xfrm>
          <a:prstGeom prst="rect">
            <a:avLst/>
          </a:prstGeom>
          <a:noFill/>
        </p:spPr>
        <p:txBody>
          <a:bodyPr wrap="none" rtlCol="0">
            <a:spAutoFit/>
          </a:bodyPr>
          <a:lstStyle/>
          <a:p>
            <a:r>
              <a:rPr lang="en-US" altLang="ja-JP" sz="1067" dirty="0" err="1"/>
              <a:t>Zeevi</a:t>
            </a:r>
            <a:r>
              <a:rPr lang="en-US" altLang="ja-JP" sz="1067" dirty="0"/>
              <a:t> et al. 2015 Cell</a:t>
            </a:r>
            <a:endParaRPr lang="ja-JP" altLang="en-US" sz="1067"/>
          </a:p>
        </p:txBody>
      </p:sp>
      <p:sp>
        <p:nvSpPr>
          <p:cNvPr id="22" name="テキスト ボックス 21">
            <a:extLst>
              <a:ext uri="{FF2B5EF4-FFF2-40B4-BE49-F238E27FC236}">
                <a16:creationId xmlns:a16="http://schemas.microsoft.com/office/drawing/2014/main" id="{E5A4A0C7-0B71-DE47-A135-E929502AC9E3}"/>
              </a:ext>
            </a:extLst>
          </p:cNvPr>
          <p:cNvSpPr txBox="1"/>
          <p:nvPr/>
        </p:nvSpPr>
        <p:spPr>
          <a:xfrm>
            <a:off x="1627972" y="3997766"/>
            <a:ext cx="1824538" cy="256545"/>
          </a:xfrm>
          <a:prstGeom prst="rect">
            <a:avLst/>
          </a:prstGeom>
          <a:noFill/>
        </p:spPr>
        <p:txBody>
          <a:bodyPr wrap="none" rtlCol="0">
            <a:spAutoFit/>
          </a:bodyPr>
          <a:lstStyle/>
          <a:p>
            <a:r>
              <a:rPr lang="en-US" altLang="ja-JP" sz="1067" dirty="0"/>
              <a:t>Ballinger et al. 2018 AAAI</a:t>
            </a:r>
            <a:endParaRPr lang="ja-JP" altLang="en-US" sz="1067"/>
          </a:p>
        </p:txBody>
      </p:sp>
      <p:pic>
        <p:nvPicPr>
          <p:cNvPr id="24" name="図 23">
            <a:extLst>
              <a:ext uri="{FF2B5EF4-FFF2-40B4-BE49-F238E27FC236}">
                <a16:creationId xmlns:a16="http://schemas.microsoft.com/office/drawing/2014/main" id="{1A8EDA89-3DE1-864F-8DE2-7D6E8FDB9B5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46404" y="4277452"/>
            <a:ext cx="2389337" cy="1592297"/>
          </a:xfrm>
          <a:prstGeom prst="rect">
            <a:avLst/>
          </a:prstGeom>
        </p:spPr>
      </p:pic>
    </p:spTree>
    <p:extLst>
      <p:ext uri="{BB962C8B-B14F-4D97-AF65-F5344CB8AC3E}">
        <p14:creationId xmlns:p14="http://schemas.microsoft.com/office/powerpoint/2010/main" val="2129276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728CB-0250-7E4B-B999-9619E25E0992}"/>
              </a:ext>
            </a:extLst>
          </p:cNvPr>
          <p:cNvSpPr>
            <a:spLocks noGrp="1"/>
          </p:cNvSpPr>
          <p:nvPr>
            <p:ph type="title"/>
          </p:nvPr>
        </p:nvSpPr>
        <p:spPr>
          <a:xfrm>
            <a:off x="0" y="0"/>
            <a:ext cx="9144000" cy="1325563"/>
          </a:xfrm>
        </p:spPr>
        <p:txBody>
          <a:bodyPr>
            <a:normAutofit/>
          </a:bodyPr>
          <a:lstStyle/>
          <a:p>
            <a:pPr algn="ctr"/>
            <a:r>
              <a:rPr kumimoji="1" lang="ja-JP" altLang="en-US" sz="3600" b="1">
                <a:latin typeface="Meiryo" panose="020B0604030504040204" pitchFamily="34" charset="-128"/>
                <a:ea typeface="Meiryo" panose="020B0604030504040204" pitchFamily="34" charset="-128"/>
              </a:rPr>
              <a:t>なぜ医学に</a:t>
            </a:r>
            <a:r>
              <a:rPr kumimoji="1" lang="en-US" altLang="ja-JP" sz="3600" b="1" dirty="0">
                <a:latin typeface="Meiryo" panose="020B0604030504040204" pitchFamily="34" charset="-128"/>
                <a:ea typeface="Meiryo" panose="020B0604030504040204" pitchFamily="34" charset="-128"/>
              </a:rPr>
              <a:t>AI</a:t>
            </a:r>
            <a:r>
              <a:rPr kumimoji="1" lang="ja-JP" altLang="en-US" sz="3600" b="1">
                <a:latin typeface="Meiryo" panose="020B0604030504040204" pitchFamily="34" charset="-128"/>
                <a:ea typeface="Meiryo" panose="020B0604030504040204" pitchFamily="34" charset="-128"/>
              </a:rPr>
              <a:t>・数理科学が必要なの？</a:t>
            </a:r>
          </a:p>
        </p:txBody>
      </p:sp>
      <p:pic>
        <p:nvPicPr>
          <p:cNvPr id="1026" name="Picture 2" descr="お医者さんのイラスト（医療）">
            <a:extLst>
              <a:ext uri="{FF2B5EF4-FFF2-40B4-BE49-F238E27FC236}">
                <a16:creationId xmlns:a16="http://schemas.microsoft.com/office/drawing/2014/main" id="{9CCC6855-49D4-C64A-967B-4349403F2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052" y="2421986"/>
            <a:ext cx="2237896" cy="2878323"/>
          </a:xfrm>
          <a:prstGeom prst="rect">
            <a:avLst/>
          </a:prstGeom>
          <a:noFill/>
          <a:extLst>
            <a:ext uri="{909E8E84-426E-40DD-AFC4-6F175D3DCCD1}">
              <a14:hiddenFill xmlns:a14="http://schemas.microsoft.com/office/drawing/2010/main">
                <a:solidFill>
                  <a:srgbClr val="FFFFFF"/>
                </a:solidFill>
              </a14:hiddenFill>
            </a:ext>
          </a:extLst>
        </p:spPr>
      </p:pic>
      <p:sp>
        <p:nvSpPr>
          <p:cNvPr id="4" name="雲形吹き出し 3">
            <a:extLst>
              <a:ext uri="{FF2B5EF4-FFF2-40B4-BE49-F238E27FC236}">
                <a16:creationId xmlns:a16="http://schemas.microsoft.com/office/drawing/2014/main" id="{C30BA80F-3F5A-0E4B-AC89-902FE0B9CB2A}"/>
              </a:ext>
            </a:extLst>
          </p:cNvPr>
          <p:cNvSpPr/>
          <p:nvPr/>
        </p:nvSpPr>
        <p:spPr>
          <a:xfrm>
            <a:off x="4720180" y="1121080"/>
            <a:ext cx="2365419" cy="1521912"/>
          </a:xfrm>
          <a:prstGeom prst="cloudCallou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今日は</a:t>
            </a:r>
            <a:r>
              <a:rPr kumimoji="1" lang="en-US" altLang="ja-JP" dirty="0">
                <a:solidFill>
                  <a:schemeClr val="tx1"/>
                </a:solidFill>
              </a:rPr>
              <a:t>CRP</a:t>
            </a:r>
            <a:r>
              <a:rPr kumimoji="1" lang="ja-JP" altLang="en-US">
                <a:solidFill>
                  <a:schemeClr val="tx1"/>
                </a:solidFill>
              </a:rPr>
              <a:t>が高くなっている</a:t>
            </a:r>
            <a:r>
              <a:rPr kumimoji="1" lang="en-US" altLang="ja-JP" dirty="0">
                <a:solidFill>
                  <a:schemeClr val="tx1"/>
                </a:solidFill>
              </a:rPr>
              <a:t>…</a:t>
            </a:r>
            <a:endParaRPr kumimoji="1" lang="ja-JP" altLang="en-US">
              <a:solidFill>
                <a:schemeClr val="tx1"/>
              </a:solidFill>
            </a:endParaRPr>
          </a:p>
        </p:txBody>
      </p:sp>
      <p:sp>
        <p:nvSpPr>
          <p:cNvPr id="6" name="雲形吹き出し 5">
            <a:extLst>
              <a:ext uri="{FF2B5EF4-FFF2-40B4-BE49-F238E27FC236}">
                <a16:creationId xmlns:a16="http://schemas.microsoft.com/office/drawing/2014/main" id="{3A72538C-2A54-3444-9FCD-1C57184D2749}"/>
              </a:ext>
            </a:extLst>
          </p:cNvPr>
          <p:cNvSpPr/>
          <p:nvPr/>
        </p:nvSpPr>
        <p:spPr>
          <a:xfrm>
            <a:off x="5647017" y="2684745"/>
            <a:ext cx="2438533" cy="1521913"/>
          </a:xfrm>
          <a:prstGeom prst="cloudCallout">
            <a:avLst>
              <a:gd name="adj1" fmla="val -62446"/>
              <a:gd name="adj2" fmla="val 11304"/>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この症状は溶連菌感染が原因か</a:t>
            </a:r>
            <a:r>
              <a:rPr lang="en-US" altLang="ja-JP" dirty="0">
                <a:solidFill>
                  <a:schemeClr val="tx1"/>
                </a:solidFill>
              </a:rPr>
              <a:t>…</a:t>
            </a:r>
            <a:r>
              <a:rPr lang="ja-JP" altLang="en-US">
                <a:solidFill>
                  <a:schemeClr val="tx1"/>
                </a:solidFill>
              </a:rPr>
              <a:t>？</a:t>
            </a:r>
            <a:endParaRPr kumimoji="1" lang="ja-JP" altLang="en-US">
              <a:solidFill>
                <a:schemeClr val="tx1"/>
              </a:solidFill>
            </a:endParaRPr>
          </a:p>
        </p:txBody>
      </p:sp>
      <p:sp>
        <p:nvSpPr>
          <p:cNvPr id="7" name="雲形吹き出し 6">
            <a:extLst>
              <a:ext uri="{FF2B5EF4-FFF2-40B4-BE49-F238E27FC236}">
                <a16:creationId xmlns:a16="http://schemas.microsoft.com/office/drawing/2014/main" id="{9577D8F6-B544-844E-A3F1-9616D621AEF9}"/>
              </a:ext>
            </a:extLst>
          </p:cNvPr>
          <p:cNvSpPr/>
          <p:nvPr/>
        </p:nvSpPr>
        <p:spPr>
          <a:xfrm>
            <a:off x="2058401" y="1078154"/>
            <a:ext cx="2513512" cy="1439449"/>
          </a:xfrm>
          <a:prstGeom prst="cloudCallout">
            <a:avLst>
              <a:gd name="adj1" fmla="val 11425"/>
              <a:gd name="adj2" fmla="val 5771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この患者さんに一番よく効く薬は</a:t>
            </a:r>
            <a:r>
              <a:rPr kumimoji="1" lang="en-US" altLang="ja-JP" dirty="0">
                <a:solidFill>
                  <a:schemeClr val="tx1"/>
                </a:solidFill>
              </a:rPr>
              <a:t>…</a:t>
            </a:r>
            <a:endParaRPr kumimoji="1" lang="ja-JP" altLang="en-US">
              <a:solidFill>
                <a:schemeClr val="tx1"/>
              </a:solidFill>
            </a:endParaRPr>
          </a:p>
        </p:txBody>
      </p:sp>
      <p:sp>
        <p:nvSpPr>
          <p:cNvPr id="8" name="雲形吹き出し 7">
            <a:extLst>
              <a:ext uri="{FF2B5EF4-FFF2-40B4-BE49-F238E27FC236}">
                <a16:creationId xmlns:a16="http://schemas.microsoft.com/office/drawing/2014/main" id="{2CF425DC-8136-2F4E-B66A-EB34F433E9A3}"/>
              </a:ext>
            </a:extLst>
          </p:cNvPr>
          <p:cNvSpPr/>
          <p:nvPr/>
        </p:nvSpPr>
        <p:spPr>
          <a:xfrm>
            <a:off x="839374" y="2613221"/>
            <a:ext cx="2613678" cy="1639866"/>
          </a:xfrm>
          <a:prstGeom prst="cloudCallout">
            <a:avLst>
              <a:gd name="adj1" fmla="val 57231"/>
              <a:gd name="adj2" fmla="val 2326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前回処方した薬をちゃんと飲んでくれているだろうか</a:t>
            </a:r>
          </a:p>
        </p:txBody>
      </p:sp>
      <p:sp>
        <p:nvSpPr>
          <p:cNvPr id="5" name="テキスト ボックス 4">
            <a:extLst>
              <a:ext uri="{FF2B5EF4-FFF2-40B4-BE49-F238E27FC236}">
                <a16:creationId xmlns:a16="http://schemas.microsoft.com/office/drawing/2014/main" id="{9C85E6A8-350A-214A-B6E5-59AC07F8954A}"/>
              </a:ext>
            </a:extLst>
          </p:cNvPr>
          <p:cNvSpPr txBox="1"/>
          <p:nvPr/>
        </p:nvSpPr>
        <p:spPr>
          <a:xfrm>
            <a:off x="1786622" y="6135122"/>
            <a:ext cx="5570756" cy="523220"/>
          </a:xfrm>
          <a:prstGeom prst="rect">
            <a:avLst/>
          </a:prstGeom>
          <a:noFill/>
        </p:spPr>
        <p:txBody>
          <a:bodyPr wrap="none" rtlCol="0">
            <a:spAutoFit/>
          </a:bodyPr>
          <a:lstStyle/>
          <a:p>
            <a:pPr algn="ctr"/>
            <a:r>
              <a:rPr kumimoji="1" lang="ja-JP" altLang="en-US" sz="2800" b="1"/>
              <a:t>現代の医師は非常にマルチタスク</a:t>
            </a:r>
          </a:p>
        </p:txBody>
      </p:sp>
      <p:sp>
        <p:nvSpPr>
          <p:cNvPr id="10" name="雲形吹き出し 9">
            <a:extLst>
              <a:ext uri="{FF2B5EF4-FFF2-40B4-BE49-F238E27FC236}">
                <a16:creationId xmlns:a16="http://schemas.microsoft.com/office/drawing/2014/main" id="{39CD2E42-E343-4442-8D88-5AAA354E3BCB}"/>
              </a:ext>
            </a:extLst>
          </p:cNvPr>
          <p:cNvSpPr/>
          <p:nvPr/>
        </p:nvSpPr>
        <p:spPr>
          <a:xfrm>
            <a:off x="5780629" y="4252881"/>
            <a:ext cx="2768386" cy="1620631"/>
          </a:xfrm>
          <a:prstGeom prst="cloudCallout">
            <a:avLst>
              <a:gd name="adj1" fmla="val -60134"/>
              <a:gd name="adj2" fmla="val -2779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この患者さん、いつもよりなんか元気がないな</a:t>
            </a:r>
          </a:p>
        </p:txBody>
      </p:sp>
      <p:sp>
        <p:nvSpPr>
          <p:cNvPr id="11" name="雲形吹き出し 10">
            <a:extLst>
              <a:ext uri="{FF2B5EF4-FFF2-40B4-BE49-F238E27FC236}">
                <a16:creationId xmlns:a16="http://schemas.microsoft.com/office/drawing/2014/main" id="{C2774326-8827-114E-BA83-3A81E0999B3E}"/>
              </a:ext>
            </a:extLst>
          </p:cNvPr>
          <p:cNvSpPr/>
          <p:nvPr/>
        </p:nvSpPr>
        <p:spPr>
          <a:xfrm>
            <a:off x="769284" y="4271822"/>
            <a:ext cx="2768385" cy="1620631"/>
          </a:xfrm>
          <a:prstGeom prst="cloudCallout">
            <a:avLst>
              <a:gd name="adj1" fmla="val 49651"/>
              <a:gd name="adj2" fmla="val -50978"/>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治験に参加してほしいことをどのタイミングで伝えようか</a:t>
            </a:r>
            <a:endParaRPr kumimoji="1" lang="ja-JP" altLang="en-US">
              <a:solidFill>
                <a:schemeClr val="tx1"/>
              </a:solidFill>
            </a:endParaRPr>
          </a:p>
        </p:txBody>
      </p:sp>
    </p:spTree>
    <p:extLst>
      <p:ext uri="{BB962C8B-B14F-4D97-AF65-F5344CB8AC3E}">
        <p14:creationId xmlns:p14="http://schemas.microsoft.com/office/powerpoint/2010/main" val="44913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828FD374-B6D4-6F45-ABD8-0FDABAF2D3EC}"/>
              </a:ext>
            </a:extLst>
          </p:cNvPr>
          <p:cNvSpPr txBox="1">
            <a:spLocks/>
          </p:cNvSpPr>
          <p:nvPr/>
        </p:nvSpPr>
        <p:spPr>
          <a:xfrm>
            <a:off x="0" y="0"/>
            <a:ext cx="9144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3600" b="1">
                <a:latin typeface="Meiryo" panose="020B0604030504040204" pitchFamily="34" charset="-128"/>
                <a:ea typeface="Meiryo" panose="020B0604030504040204" pitchFamily="34" charset="-128"/>
              </a:rPr>
              <a:t>なぜ医学に</a:t>
            </a:r>
            <a:r>
              <a:rPr lang="en-US" altLang="ja-JP" sz="3600" b="1">
                <a:latin typeface="Meiryo" panose="020B0604030504040204" pitchFamily="34" charset="-128"/>
                <a:ea typeface="Meiryo" panose="020B0604030504040204" pitchFamily="34" charset="-128"/>
              </a:rPr>
              <a:t>AI</a:t>
            </a:r>
            <a:r>
              <a:rPr lang="ja-JP" altLang="en-US" sz="3600" b="1">
                <a:latin typeface="Meiryo" panose="020B0604030504040204" pitchFamily="34" charset="-128"/>
                <a:ea typeface="Meiryo" panose="020B0604030504040204" pitchFamily="34" charset="-128"/>
              </a:rPr>
              <a:t>・数理科学が必要なの？</a:t>
            </a:r>
          </a:p>
        </p:txBody>
      </p:sp>
      <p:pic>
        <p:nvPicPr>
          <p:cNvPr id="5122" name="Picture 2" descr="figure1">
            <a:extLst>
              <a:ext uri="{FF2B5EF4-FFF2-40B4-BE49-F238E27FC236}">
                <a16:creationId xmlns:a16="http://schemas.microsoft.com/office/drawing/2014/main" id="{6C06E12A-0F68-824A-ABF8-B2579CB9F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1652" y="1282802"/>
            <a:ext cx="4874827" cy="407099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398A0B6D-6C55-6E4B-AE56-1AE60D41F5DD}"/>
              </a:ext>
            </a:extLst>
          </p:cNvPr>
          <p:cNvSpPr txBox="1"/>
          <p:nvPr/>
        </p:nvSpPr>
        <p:spPr>
          <a:xfrm>
            <a:off x="6105522" y="5505189"/>
            <a:ext cx="2790957" cy="338554"/>
          </a:xfrm>
          <a:prstGeom prst="rect">
            <a:avLst/>
          </a:prstGeom>
          <a:noFill/>
        </p:spPr>
        <p:txBody>
          <a:bodyPr wrap="none" rtlCol="0">
            <a:spAutoFit/>
          </a:bodyPr>
          <a:lstStyle/>
          <a:p>
            <a:r>
              <a:rPr kumimoji="1" lang="en-US" altLang="ja-JP" sz="1600" dirty="0" err="1">
                <a:latin typeface="Meiryo" panose="020B0604030504040204" pitchFamily="34" charset="-128"/>
                <a:ea typeface="Meiryo" panose="020B0604030504040204" pitchFamily="34" charset="-128"/>
              </a:rPr>
              <a:t>Dulken</a:t>
            </a:r>
            <a:r>
              <a:rPr kumimoji="1" lang="en-US" altLang="ja-JP" sz="1600" dirty="0">
                <a:latin typeface="Meiryo" panose="020B0604030504040204" pitchFamily="34" charset="-128"/>
                <a:ea typeface="Meiryo" panose="020B0604030504040204" pitchFamily="34" charset="-128"/>
              </a:rPr>
              <a:t> et al. Nature 2019</a:t>
            </a:r>
            <a:endParaRPr kumimoji="1" lang="ja-JP" altLang="en-US" sz="1600">
              <a:latin typeface="Meiryo" panose="020B0604030504040204" pitchFamily="34" charset="-128"/>
              <a:ea typeface="Meiryo" panose="020B0604030504040204" pitchFamily="34" charset="-128"/>
            </a:endParaRPr>
          </a:p>
        </p:txBody>
      </p:sp>
      <p:pic>
        <p:nvPicPr>
          <p:cNvPr id="6" name="図 5">
            <a:extLst>
              <a:ext uri="{FF2B5EF4-FFF2-40B4-BE49-F238E27FC236}">
                <a16:creationId xmlns:a16="http://schemas.microsoft.com/office/drawing/2014/main" id="{26D5D600-9C09-194C-B998-8329894565B5}"/>
              </a:ext>
            </a:extLst>
          </p:cNvPr>
          <p:cNvPicPr>
            <a:picLocks noChangeAspect="1"/>
          </p:cNvPicPr>
          <p:nvPr/>
        </p:nvPicPr>
        <p:blipFill>
          <a:blip r:embed="rId3"/>
          <a:stretch>
            <a:fillRect/>
          </a:stretch>
        </p:blipFill>
        <p:spPr>
          <a:xfrm>
            <a:off x="306278" y="2279041"/>
            <a:ext cx="3301059" cy="2054964"/>
          </a:xfrm>
          <a:prstGeom prst="rect">
            <a:avLst/>
          </a:prstGeom>
        </p:spPr>
      </p:pic>
      <p:sp>
        <p:nvSpPr>
          <p:cNvPr id="8" name="テキスト ボックス 7">
            <a:extLst>
              <a:ext uri="{FF2B5EF4-FFF2-40B4-BE49-F238E27FC236}">
                <a16:creationId xmlns:a16="http://schemas.microsoft.com/office/drawing/2014/main" id="{96EA3677-A6EA-2544-B578-8084C0DB3171}"/>
              </a:ext>
            </a:extLst>
          </p:cNvPr>
          <p:cNvSpPr txBox="1"/>
          <p:nvPr/>
        </p:nvSpPr>
        <p:spPr>
          <a:xfrm>
            <a:off x="682752" y="4392461"/>
            <a:ext cx="2885213" cy="338554"/>
          </a:xfrm>
          <a:prstGeom prst="rect">
            <a:avLst/>
          </a:prstGeom>
          <a:noFill/>
        </p:spPr>
        <p:txBody>
          <a:bodyPr wrap="none" rtlCol="0">
            <a:spAutoFit/>
          </a:bodyPr>
          <a:lstStyle/>
          <a:p>
            <a:r>
              <a:rPr kumimoji="1" lang="en-US" altLang="ja-JP" sz="1600" dirty="0">
                <a:latin typeface="Meiryo" panose="020B0604030504040204" pitchFamily="34" charset="-128"/>
                <a:ea typeface="Meiryo" panose="020B0604030504040204" pitchFamily="34" charset="-128"/>
              </a:rPr>
              <a:t>Kawano et al. Nature 1988</a:t>
            </a:r>
            <a:endParaRPr kumimoji="1" lang="ja-JP" altLang="en-US" sz="1600">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7C6A7635-A652-144F-87A1-6866E81DA5C1}"/>
              </a:ext>
            </a:extLst>
          </p:cNvPr>
          <p:cNvSpPr txBox="1"/>
          <p:nvPr/>
        </p:nvSpPr>
        <p:spPr>
          <a:xfrm>
            <a:off x="1248014" y="6131490"/>
            <a:ext cx="6647974" cy="523220"/>
          </a:xfrm>
          <a:prstGeom prst="rect">
            <a:avLst/>
          </a:prstGeom>
          <a:noFill/>
        </p:spPr>
        <p:txBody>
          <a:bodyPr wrap="none" rtlCol="0">
            <a:spAutoFit/>
          </a:bodyPr>
          <a:lstStyle/>
          <a:p>
            <a:pPr algn="ctr"/>
            <a:r>
              <a:rPr kumimoji="1" lang="ja-JP" altLang="en-US" sz="2800" b="1"/>
              <a:t>医学研究でも扱うデータ量・種類が増大</a:t>
            </a:r>
          </a:p>
        </p:txBody>
      </p:sp>
    </p:spTree>
    <p:extLst>
      <p:ext uri="{BB962C8B-B14F-4D97-AF65-F5344CB8AC3E}">
        <p14:creationId xmlns:p14="http://schemas.microsoft.com/office/powerpoint/2010/main" val="285619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3243452A-7D6D-504D-A95C-EA6A094E7FBE}"/>
              </a:ext>
            </a:extLst>
          </p:cNvPr>
          <p:cNvSpPr txBox="1">
            <a:spLocks/>
          </p:cNvSpPr>
          <p:nvPr/>
        </p:nvSpPr>
        <p:spPr>
          <a:xfrm>
            <a:off x="0" y="0"/>
            <a:ext cx="9144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3600" b="1">
                <a:latin typeface="+mn-ea"/>
                <a:ea typeface="+mn-ea"/>
              </a:rPr>
              <a:t>人間の処理能力の限界</a:t>
            </a:r>
          </a:p>
        </p:txBody>
      </p:sp>
      <p:sp>
        <p:nvSpPr>
          <p:cNvPr id="5" name="テキスト ボックス 4">
            <a:extLst>
              <a:ext uri="{FF2B5EF4-FFF2-40B4-BE49-F238E27FC236}">
                <a16:creationId xmlns:a16="http://schemas.microsoft.com/office/drawing/2014/main" id="{36607A1E-5798-8148-A017-42A89E222197}"/>
              </a:ext>
            </a:extLst>
          </p:cNvPr>
          <p:cNvSpPr txBox="1"/>
          <p:nvPr/>
        </p:nvSpPr>
        <p:spPr>
          <a:xfrm>
            <a:off x="2325231" y="1325563"/>
            <a:ext cx="4493538" cy="461665"/>
          </a:xfrm>
          <a:prstGeom prst="rect">
            <a:avLst/>
          </a:prstGeom>
          <a:noFill/>
        </p:spPr>
        <p:txBody>
          <a:bodyPr wrap="none" rtlCol="0">
            <a:spAutoFit/>
          </a:bodyPr>
          <a:lstStyle/>
          <a:p>
            <a:pPr algn="ctr"/>
            <a:r>
              <a:rPr kumimoji="1" lang="ja-JP" altLang="en-US" sz="2400" b="1">
                <a:solidFill>
                  <a:srgbClr val="0070C0"/>
                </a:solidFill>
                <a:latin typeface="+mn-ea"/>
              </a:rPr>
              <a:t>四つ以上</a:t>
            </a:r>
            <a:r>
              <a:rPr kumimoji="1" lang="ja-JP" altLang="en-US" sz="2400" b="1">
                <a:latin typeface="+mn-ea"/>
              </a:rPr>
              <a:t>の情報は認識が難しい</a:t>
            </a:r>
          </a:p>
        </p:txBody>
      </p:sp>
      <p:sp>
        <p:nvSpPr>
          <p:cNvPr id="6" name="テキスト ボックス 5">
            <a:extLst>
              <a:ext uri="{FF2B5EF4-FFF2-40B4-BE49-F238E27FC236}">
                <a16:creationId xmlns:a16="http://schemas.microsoft.com/office/drawing/2014/main" id="{CEDDCF44-D32A-B947-8D9D-2D134C02EB1B}"/>
              </a:ext>
            </a:extLst>
          </p:cNvPr>
          <p:cNvSpPr txBox="1"/>
          <p:nvPr/>
        </p:nvSpPr>
        <p:spPr>
          <a:xfrm>
            <a:off x="1625252" y="1891430"/>
            <a:ext cx="6582428" cy="923330"/>
          </a:xfrm>
          <a:prstGeom prst="rect">
            <a:avLst/>
          </a:prstGeom>
          <a:noFill/>
        </p:spPr>
        <p:txBody>
          <a:bodyPr wrap="square" rtlCol="0">
            <a:spAutoFit/>
          </a:bodyPr>
          <a:lstStyle/>
          <a:p>
            <a:r>
              <a:rPr lang="en-US" altLang="ja-JP" dirty="0">
                <a:latin typeface="+mn-ea"/>
              </a:rPr>
              <a:t>CRP</a:t>
            </a:r>
            <a:r>
              <a:rPr lang="ja-JP" altLang="en-US">
                <a:latin typeface="+mn-ea"/>
              </a:rPr>
              <a:t>が高くて、アルブミンが低くて、年齢が高くて、</a:t>
            </a:r>
            <a:r>
              <a:rPr lang="en-US" altLang="ja-JP" dirty="0">
                <a:latin typeface="+mn-ea"/>
              </a:rPr>
              <a:t>LDH</a:t>
            </a:r>
            <a:r>
              <a:rPr lang="ja-JP" altLang="en-US">
                <a:latin typeface="+mn-ea"/>
              </a:rPr>
              <a:t>が高い人は再発しやすいけど、</a:t>
            </a:r>
            <a:r>
              <a:rPr lang="en-US" altLang="ja-JP" dirty="0">
                <a:latin typeface="+mn-ea"/>
              </a:rPr>
              <a:t>CRP</a:t>
            </a:r>
            <a:r>
              <a:rPr lang="ja-JP" altLang="en-US">
                <a:latin typeface="+mn-ea"/>
              </a:rPr>
              <a:t>が低くて、アルブミンが低くて、年齢が低くて、</a:t>
            </a:r>
            <a:r>
              <a:rPr lang="en-US" altLang="ja-JP" dirty="0">
                <a:latin typeface="+mn-ea"/>
              </a:rPr>
              <a:t>LDH</a:t>
            </a:r>
            <a:r>
              <a:rPr lang="ja-JP" altLang="en-US">
                <a:latin typeface="+mn-ea"/>
              </a:rPr>
              <a:t>が高い人は再発しにくい</a:t>
            </a:r>
            <a:endParaRPr kumimoji="1" lang="ja-JP" altLang="en-US">
              <a:latin typeface="+mn-ea"/>
            </a:endParaRPr>
          </a:p>
        </p:txBody>
      </p:sp>
      <p:pic>
        <p:nvPicPr>
          <p:cNvPr id="2052" name="Picture 4">
            <a:extLst>
              <a:ext uri="{FF2B5EF4-FFF2-40B4-BE49-F238E27FC236}">
                <a16:creationId xmlns:a16="http://schemas.microsoft.com/office/drawing/2014/main" id="{00C987C4-385B-E240-A22B-C58DFCC58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47" y="1429765"/>
            <a:ext cx="1126605" cy="125527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D46218AC-C7E6-BD43-B6D4-0B0D5A98AA57}"/>
              </a:ext>
            </a:extLst>
          </p:cNvPr>
          <p:cNvSpPr txBox="1"/>
          <p:nvPr/>
        </p:nvSpPr>
        <p:spPr>
          <a:xfrm>
            <a:off x="2479125" y="3112791"/>
            <a:ext cx="4185761" cy="461665"/>
          </a:xfrm>
          <a:prstGeom prst="rect">
            <a:avLst/>
          </a:prstGeom>
          <a:noFill/>
        </p:spPr>
        <p:txBody>
          <a:bodyPr wrap="none" rtlCol="0">
            <a:spAutoFit/>
          </a:bodyPr>
          <a:lstStyle/>
          <a:p>
            <a:pPr algn="ctr"/>
            <a:r>
              <a:rPr kumimoji="1" lang="ja-JP" altLang="en-US" sz="2400" b="1">
                <a:solidFill>
                  <a:srgbClr val="0070C0"/>
                </a:solidFill>
                <a:latin typeface="+mn-ea"/>
              </a:rPr>
              <a:t>疲れや感情</a:t>
            </a:r>
            <a:r>
              <a:rPr kumimoji="1" lang="ja-JP" altLang="en-US" sz="2400" b="1">
                <a:latin typeface="+mn-ea"/>
              </a:rPr>
              <a:t>で処理能力が低下</a:t>
            </a:r>
          </a:p>
        </p:txBody>
      </p:sp>
      <p:sp>
        <p:nvSpPr>
          <p:cNvPr id="11" name="テキスト ボックス 10">
            <a:extLst>
              <a:ext uri="{FF2B5EF4-FFF2-40B4-BE49-F238E27FC236}">
                <a16:creationId xmlns:a16="http://schemas.microsoft.com/office/drawing/2014/main" id="{C913A152-6A9A-9B4A-8E39-975A11796B1E}"/>
              </a:ext>
            </a:extLst>
          </p:cNvPr>
          <p:cNvSpPr txBox="1"/>
          <p:nvPr/>
        </p:nvSpPr>
        <p:spPr>
          <a:xfrm>
            <a:off x="1465545" y="3684740"/>
            <a:ext cx="5615530" cy="923330"/>
          </a:xfrm>
          <a:prstGeom prst="rect">
            <a:avLst/>
          </a:prstGeom>
          <a:noFill/>
        </p:spPr>
        <p:txBody>
          <a:bodyPr wrap="square" rtlCol="0">
            <a:spAutoFit/>
          </a:bodyPr>
          <a:lstStyle/>
          <a:p>
            <a:r>
              <a:rPr lang="ja-JP" altLang="en-US">
                <a:latin typeface="+mn-ea"/>
              </a:rPr>
              <a:t>睡眠不足で判断能力や問題解決能力が低下</a:t>
            </a:r>
            <a:endParaRPr lang="en-US" altLang="ja-JP" dirty="0">
              <a:latin typeface="+mn-ea"/>
            </a:endParaRPr>
          </a:p>
          <a:p>
            <a:r>
              <a:rPr lang="ja-JP" altLang="en-US">
                <a:latin typeface="+mn-ea"/>
              </a:rPr>
              <a:t>暴言を受けると</a:t>
            </a:r>
            <a:r>
              <a:rPr lang="en-US" altLang="ja-JP" dirty="0">
                <a:latin typeface="+mn-ea"/>
              </a:rPr>
              <a:t>60%</a:t>
            </a:r>
            <a:r>
              <a:rPr lang="ja-JP" altLang="en-US">
                <a:latin typeface="+mn-ea"/>
              </a:rPr>
              <a:t>処理能力が低下（</a:t>
            </a:r>
            <a:r>
              <a:rPr lang="en-US" altLang="ja-JP" dirty="0">
                <a:latin typeface="+mn-ea"/>
              </a:rPr>
              <a:t>2017 AMJ</a:t>
            </a:r>
            <a:r>
              <a:rPr lang="ja-JP" altLang="en-US">
                <a:latin typeface="+mn-ea"/>
              </a:rPr>
              <a:t>）</a:t>
            </a:r>
            <a:endParaRPr lang="en-US" altLang="ja-JP" dirty="0">
              <a:latin typeface="+mn-ea"/>
            </a:endParaRPr>
          </a:p>
          <a:p>
            <a:endParaRPr kumimoji="1" lang="ja-JP" altLang="en-US">
              <a:latin typeface="+mn-ea"/>
            </a:endParaRPr>
          </a:p>
        </p:txBody>
      </p:sp>
      <p:pic>
        <p:nvPicPr>
          <p:cNvPr id="2054" name="Picture 6" descr="ため息をつく疲れたサラリーマンのイラスト | かわいいフリー素材集 いらすとや">
            <a:extLst>
              <a:ext uri="{FF2B5EF4-FFF2-40B4-BE49-F238E27FC236}">
                <a16:creationId xmlns:a16="http://schemas.microsoft.com/office/drawing/2014/main" id="{B71D6A7C-0534-B843-A00D-2326C119C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926589" y="3074096"/>
            <a:ext cx="1030462" cy="122128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A9EA0F3-989F-6341-965F-0DE8EA5ADB59}"/>
              </a:ext>
            </a:extLst>
          </p:cNvPr>
          <p:cNvSpPr txBox="1"/>
          <p:nvPr/>
        </p:nvSpPr>
        <p:spPr>
          <a:xfrm>
            <a:off x="2786905" y="4718354"/>
            <a:ext cx="3570208" cy="461665"/>
          </a:xfrm>
          <a:prstGeom prst="rect">
            <a:avLst/>
          </a:prstGeom>
          <a:noFill/>
        </p:spPr>
        <p:txBody>
          <a:bodyPr wrap="none" rtlCol="0">
            <a:spAutoFit/>
          </a:bodyPr>
          <a:lstStyle/>
          <a:p>
            <a:pPr algn="ctr"/>
            <a:r>
              <a:rPr kumimoji="1" lang="ja-JP" altLang="en-US" sz="2400" b="1">
                <a:solidFill>
                  <a:srgbClr val="0070C0"/>
                </a:solidFill>
                <a:latin typeface="+mn-ea"/>
              </a:rPr>
              <a:t>錯覚や誤解</a:t>
            </a:r>
            <a:r>
              <a:rPr kumimoji="1" lang="ja-JP" altLang="en-US" sz="2400" b="1">
                <a:latin typeface="+mn-ea"/>
              </a:rPr>
              <a:t>に陥りやすい</a:t>
            </a:r>
          </a:p>
        </p:txBody>
      </p:sp>
      <p:pic>
        <p:nvPicPr>
          <p:cNvPr id="2056" name="Picture 8" descr="デザイナーが考慮すべき「錯視」のあれこれ | Swings">
            <a:extLst>
              <a:ext uri="{FF2B5EF4-FFF2-40B4-BE49-F238E27FC236}">
                <a16:creationId xmlns:a16="http://schemas.microsoft.com/office/drawing/2014/main" id="{ED6A5ED6-A43E-4643-B3D1-E87404DDC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529" y="5284028"/>
            <a:ext cx="1783574" cy="79270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A7598FEC-440E-144E-A79C-276604413DE5}"/>
              </a:ext>
            </a:extLst>
          </p:cNvPr>
          <p:cNvSpPr txBox="1"/>
          <p:nvPr/>
        </p:nvSpPr>
        <p:spPr>
          <a:xfrm>
            <a:off x="4572000" y="5495712"/>
            <a:ext cx="1751653" cy="400110"/>
          </a:xfrm>
          <a:prstGeom prst="rect">
            <a:avLst/>
          </a:prstGeom>
          <a:noFill/>
        </p:spPr>
        <p:txBody>
          <a:bodyPr wrap="square" rtlCol="0">
            <a:spAutoFit/>
          </a:bodyPr>
          <a:lstStyle/>
          <a:p>
            <a:r>
              <a:rPr kumimoji="1" lang="en-US" altLang="ja-JP" sz="2000" dirty="0">
                <a:latin typeface="Meiryo" panose="020B0604030504040204" pitchFamily="34" charset="-128"/>
                <a:ea typeface="Meiryo" panose="020B0604030504040204" pitchFamily="34" charset="-128"/>
              </a:rPr>
              <a:t>100,00,000</a:t>
            </a:r>
            <a:endParaRPr kumimoji="1" lang="ja-JP" altLang="en-US" sz="2000">
              <a:latin typeface="Meiryo" panose="020B0604030504040204" pitchFamily="34" charset="-128"/>
              <a:ea typeface="Meiryo" panose="020B0604030504040204" pitchFamily="34" charset="-128"/>
            </a:endParaRPr>
          </a:p>
        </p:txBody>
      </p:sp>
      <p:pic>
        <p:nvPicPr>
          <p:cNvPr id="2058" name="Picture 10" descr="ノイローゼの人のイラスト（男性） | かわいいフリー素材集 いらすとや">
            <a:extLst>
              <a:ext uri="{FF2B5EF4-FFF2-40B4-BE49-F238E27FC236}">
                <a16:creationId xmlns:a16="http://schemas.microsoft.com/office/drawing/2014/main" id="{B31ACADE-8945-4249-AE16-7CE167387A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726" y="4949186"/>
            <a:ext cx="1761638" cy="92333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605954D5-1441-E148-B419-F3CE57AB1EC1}"/>
              </a:ext>
            </a:extLst>
          </p:cNvPr>
          <p:cNvSpPr txBox="1"/>
          <p:nvPr/>
        </p:nvSpPr>
        <p:spPr>
          <a:xfrm>
            <a:off x="6411336" y="5510434"/>
            <a:ext cx="1678665" cy="369332"/>
          </a:xfrm>
          <a:prstGeom prst="rect">
            <a:avLst/>
          </a:prstGeom>
          <a:noFill/>
        </p:spPr>
        <p:txBody>
          <a:bodyPr wrap="none" rtlCol="0">
            <a:spAutoFit/>
          </a:bodyPr>
          <a:lstStyle/>
          <a:p>
            <a:r>
              <a:rPr kumimoji="1" lang="en-US" altLang="ja-JP" dirty="0">
                <a:latin typeface="Meiryo" panose="020B0604030504040204" pitchFamily="34" charset="-128"/>
                <a:ea typeface="Meiryo" panose="020B0604030504040204" pitchFamily="34" charset="-128"/>
              </a:rPr>
              <a:t>10</a:t>
            </a:r>
            <a:r>
              <a:rPr kumimoji="1" lang="ja-JP" altLang="en-US">
                <a:latin typeface="Meiryo" panose="020B0604030504040204" pitchFamily="34" charset="-128"/>
                <a:ea typeface="Meiryo" panose="020B0604030504040204" pitchFamily="34" charset="-128"/>
              </a:rPr>
              <a:t>時</a:t>
            </a:r>
            <a:r>
              <a:rPr kumimoji="1" lang="en-US" altLang="ja-JP" dirty="0">
                <a:latin typeface="Meiryo" panose="020B0604030504040204" pitchFamily="34" charset="-128"/>
                <a:ea typeface="Meiryo" panose="020B0604030504040204" pitchFamily="34" charset="-128"/>
              </a:rPr>
              <a:t>10</a:t>
            </a:r>
            <a:r>
              <a:rPr kumimoji="1" lang="ja-JP" altLang="en-US">
                <a:latin typeface="Meiryo" panose="020B0604030504040204" pitchFamily="34" charset="-128"/>
                <a:ea typeface="Meiryo" panose="020B0604030504040204" pitchFamily="34" charset="-128"/>
              </a:rPr>
              <a:t>分前？</a:t>
            </a:r>
          </a:p>
        </p:txBody>
      </p:sp>
    </p:spTree>
    <p:extLst>
      <p:ext uri="{BB962C8B-B14F-4D97-AF65-F5344CB8AC3E}">
        <p14:creationId xmlns:p14="http://schemas.microsoft.com/office/powerpoint/2010/main" val="4170557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04DE72-C784-7E40-BB68-7A3B81A5B3B6}"/>
              </a:ext>
            </a:extLst>
          </p:cNvPr>
          <p:cNvSpPr>
            <a:spLocks noGrp="1"/>
          </p:cNvSpPr>
          <p:nvPr>
            <p:ph type="title"/>
          </p:nvPr>
        </p:nvSpPr>
        <p:spPr>
          <a:xfrm>
            <a:off x="628650" y="0"/>
            <a:ext cx="7886700" cy="1325563"/>
          </a:xfrm>
        </p:spPr>
        <p:txBody>
          <a:bodyPr>
            <a:normAutofit/>
          </a:bodyPr>
          <a:lstStyle/>
          <a:p>
            <a:pPr algn="ctr"/>
            <a:r>
              <a:rPr kumimoji="1" lang="ja-JP" altLang="en-US" sz="3600" b="1"/>
              <a:t>できるだけ自動化しよう</a:t>
            </a:r>
          </a:p>
        </p:txBody>
      </p:sp>
      <p:sp>
        <p:nvSpPr>
          <p:cNvPr id="11" name="テキスト ボックス 10">
            <a:extLst>
              <a:ext uri="{FF2B5EF4-FFF2-40B4-BE49-F238E27FC236}">
                <a16:creationId xmlns:a16="http://schemas.microsoft.com/office/drawing/2014/main" id="{38BE1D3C-F678-1347-BD54-66A060627CD2}"/>
              </a:ext>
            </a:extLst>
          </p:cNvPr>
          <p:cNvSpPr txBox="1"/>
          <p:nvPr/>
        </p:nvSpPr>
        <p:spPr>
          <a:xfrm>
            <a:off x="472075" y="1415441"/>
            <a:ext cx="3877985" cy="461665"/>
          </a:xfrm>
          <a:prstGeom prst="rect">
            <a:avLst/>
          </a:prstGeom>
          <a:noFill/>
        </p:spPr>
        <p:txBody>
          <a:bodyPr wrap="none" rtlCol="0">
            <a:spAutoFit/>
          </a:bodyPr>
          <a:lstStyle/>
          <a:p>
            <a:r>
              <a:rPr kumimoji="1" lang="ja-JP" altLang="en-US" sz="2400" b="1">
                <a:solidFill>
                  <a:srgbClr val="0070C0"/>
                </a:solidFill>
              </a:rPr>
              <a:t>自動化したほうが良いこと</a:t>
            </a:r>
            <a:endParaRPr kumimoji="1" lang="en-US" altLang="ja-JP" sz="2400" b="1" dirty="0">
              <a:solidFill>
                <a:srgbClr val="0070C0"/>
              </a:solidFill>
            </a:endParaRPr>
          </a:p>
        </p:txBody>
      </p:sp>
      <p:sp>
        <p:nvSpPr>
          <p:cNvPr id="12" name="テキスト ボックス 11">
            <a:extLst>
              <a:ext uri="{FF2B5EF4-FFF2-40B4-BE49-F238E27FC236}">
                <a16:creationId xmlns:a16="http://schemas.microsoft.com/office/drawing/2014/main" id="{F39FDAE5-6064-A548-9350-0002D55216EE}"/>
              </a:ext>
            </a:extLst>
          </p:cNvPr>
          <p:cNvSpPr txBox="1"/>
          <p:nvPr/>
        </p:nvSpPr>
        <p:spPr>
          <a:xfrm>
            <a:off x="838065" y="2289049"/>
            <a:ext cx="2749471" cy="2246769"/>
          </a:xfrm>
          <a:prstGeom prst="rect">
            <a:avLst/>
          </a:prstGeom>
          <a:noFill/>
        </p:spPr>
        <p:txBody>
          <a:bodyPr wrap="none" rtlCol="0">
            <a:spAutoFit/>
          </a:bodyPr>
          <a:lstStyle/>
          <a:p>
            <a:pPr algn="ctr"/>
            <a:r>
              <a:rPr kumimoji="1" lang="ja-JP" altLang="en-US" sz="2000"/>
              <a:t>ルールが明確なこと</a:t>
            </a:r>
            <a:endParaRPr kumimoji="1" lang="en-US" altLang="ja-JP" sz="2000" dirty="0"/>
          </a:p>
          <a:p>
            <a:pPr algn="ctr"/>
            <a:endParaRPr kumimoji="1" lang="en-US" altLang="ja-JP" sz="2000" dirty="0"/>
          </a:p>
          <a:p>
            <a:pPr algn="ctr"/>
            <a:r>
              <a:rPr kumimoji="1" lang="ja-JP" altLang="en-US" sz="2000"/>
              <a:t>単純な繰り返し作業</a:t>
            </a:r>
            <a:endParaRPr kumimoji="1" lang="en-US" altLang="ja-JP" sz="2000" dirty="0"/>
          </a:p>
          <a:p>
            <a:pPr algn="ctr"/>
            <a:endParaRPr lang="en-US" altLang="ja-JP" sz="2000" dirty="0"/>
          </a:p>
          <a:p>
            <a:pPr algn="ctr"/>
            <a:r>
              <a:rPr kumimoji="1" lang="ja-JP" altLang="en-US" sz="2000"/>
              <a:t>膨大な情報処理</a:t>
            </a:r>
            <a:endParaRPr kumimoji="1" lang="en-US" altLang="ja-JP" sz="2000" dirty="0"/>
          </a:p>
          <a:p>
            <a:pPr algn="ctr"/>
            <a:endParaRPr lang="en-US" altLang="ja-JP" sz="2000" dirty="0"/>
          </a:p>
          <a:p>
            <a:pPr algn="ctr"/>
            <a:r>
              <a:rPr lang="ja-JP" altLang="en-US" sz="2000"/>
              <a:t>ミスが許されない計算</a:t>
            </a:r>
            <a:endParaRPr lang="en-US" altLang="ja-JP" sz="2000" dirty="0"/>
          </a:p>
        </p:txBody>
      </p:sp>
      <p:sp>
        <p:nvSpPr>
          <p:cNvPr id="13" name="テキスト ボックス 12">
            <a:extLst>
              <a:ext uri="{FF2B5EF4-FFF2-40B4-BE49-F238E27FC236}">
                <a16:creationId xmlns:a16="http://schemas.microsoft.com/office/drawing/2014/main" id="{4D95E6F1-A264-1A48-A454-4723048BE5D2}"/>
              </a:ext>
            </a:extLst>
          </p:cNvPr>
          <p:cNvSpPr txBox="1"/>
          <p:nvPr/>
        </p:nvSpPr>
        <p:spPr>
          <a:xfrm>
            <a:off x="5346788" y="1415440"/>
            <a:ext cx="2954655" cy="461665"/>
          </a:xfrm>
          <a:prstGeom prst="rect">
            <a:avLst/>
          </a:prstGeom>
          <a:noFill/>
        </p:spPr>
        <p:txBody>
          <a:bodyPr wrap="none" rtlCol="0">
            <a:spAutoFit/>
          </a:bodyPr>
          <a:lstStyle/>
          <a:p>
            <a:r>
              <a:rPr kumimoji="1" lang="ja-JP" altLang="en-US" sz="2400" b="1">
                <a:solidFill>
                  <a:schemeClr val="accent6"/>
                </a:solidFill>
              </a:rPr>
              <a:t>自動化が難しいこと</a:t>
            </a:r>
          </a:p>
        </p:txBody>
      </p:sp>
      <p:sp>
        <p:nvSpPr>
          <p:cNvPr id="14" name="テキスト ボックス 13">
            <a:extLst>
              <a:ext uri="{FF2B5EF4-FFF2-40B4-BE49-F238E27FC236}">
                <a16:creationId xmlns:a16="http://schemas.microsoft.com/office/drawing/2014/main" id="{06B7B419-BD64-C34C-9B04-ABEA607E3A3C}"/>
              </a:ext>
            </a:extLst>
          </p:cNvPr>
          <p:cNvSpPr txBox="1"/>
          <p:nvPr/>
        </p:nvSpPr>
        <p:spPr>
          <a:xfrm>
            <a:off x="4808179" y="2289049"/>
            <a:ext cx="4031873" cy="2246769"/>
          </a:xfrm>
          <a:prstGeom prst="rect">
            <a:avLst/>
          </a:prstGeom>
          <a:noFill/>
        </p:spPr>
        <p:txBody>
          <a:bodyPr wrap="none" rtlCol="0">
            <a:spAutoFit/>
          </a:bodyPr>
          <a:lstStyle/>
          <a:p>
            <a:pPr algn="ctr"/>
            <a:r>
              <a:rPr kumimoji="1" lang="ja-JP" altLang="en-US" sz="2000"/>
              <a:t>意思決定</a:t>
            </a:r>
            <a:endParaRPr kumimoji="1" lang="en-US" altLang="ja-JP" sz="2000" dirty="0"/>
          </a:p>
          <a:p>
            <a:pPr algn="ctr"/>
            <a:endParaRPr lang="en-US" altLang="ja-JP" sz="2000" dirty="0"/>
          </a:p>
          <a:p>
            <a:pPr algn="ctr"/>
            <a:r>
              <a:rPr lang="ja-JP" altLang="en-US" sz="2000"/>
              <a:t>対人コミュニケーション</a:t>
            </a:r>
            <a:endParaRPr kumimoji="1" lang="en-US" altLang="ja-JP" sz="2000" dirty="0"/>
          </a:p>
          <a:p>
            <a:pPr algn="ctr"/>
            <a:endParaRPr lang="en-US" altLang="ja-JP" sz="2000" dirty="0"/>
          </a:p>
          <a:p>
            <a:pPr algn="ctr"/>
            <a:r>
              <a:rPr lang="ja-JP" altLang="en-US" sz="2000"/>
              <a:t>今までに経験のないことへの対処</a:t>
            </a:r>
            <a:endParaRPr lang="en-US" altLang="ja-JP" sz="2000" dirty="0"/>
          </a:p>
          <a:p>
            <a:pPr algn="ctr"/>
            <a:endParaRPr lang="en-US" altLang="ja-JP" sz="2000" dirty="0"/>
          </a:p>
          <a:p>
            <a:pPr algn="ctr"/>
            <a:r>
              <a:rPr lang="ja-JP" altLang="en-US" sz="2000"/>
              <a:t>新しい発見</a:t>
            </a:r>
            <a:endParaRPr lang="en-US" altLang="ja-JP" sz="2000" dirty="0"/>
          </a:p>
        </p:txBody>
      </p:sp>
      <p:sp>
        <p:nvSpPr>
          <p:cNvPr id="15" name="テキスト ボックス 14">
            <a:extLst>
              <a:ext uri="{FF2B5EF4-FFF2-40B4-BE49-F238E27FC236}">
                <a16:creationId xmlns:a16="http://schemas.microsoft.com/office/drawing/2014/main" id="{34509CBB-D169-C14B-A4F0-88BDDADD497C}"/>
              </a:ext>
            </a:extLst>
          </p:cNvPr>
          <p:cNvSpPr txBox="1"/>
          <p:nvPr/>
        </p:nvSpPr>
        <p:spPr>
          <a:xfrm>
            <a:off x="1233814" y="5304772"/>
            <a:ext cx="6676371" cy="1261884"/>
          </a:xfrm>
          <a:prstGeom prst="rect">
            <a:avLst/>
          </a:prstGeom>
          <a:noFill/>
        </p:spPr>
        <p:txBody>
          <a:bodyPr wrap="square" rtlCol="0">
            <a:spAutoFit/>
          </a:bodyPr>
          <a:lstStyle/>
          <a:p>
            <a:pPr algn="ctr"/>
            <a:r>
              <a:rPr kumimoji="1" lang="ja-JP" altLang="en-US" sz="2400"/>
              <a:t>自動化することで、</a:t>
            </a:r>
            <a:endParaRPr kumimoji="1" lang="en-US" altLang="ja-JP" sz="2400" dirty="0"/>
          </a:p>
          <a:p>
            <a:pPr algn="ctr"/>
            <a:r>
              <a:rPr kumimoji="1" lang="ja-JP" altLang="en-US" sz="2800" b="1"/>
              <a:t>「人間でないとできないこと」</a:t>
            </a:r>
            <a:endParaRPr kumimoji="1" lang="en-US" altLang="ja-JP" sz="2800" b="1" dirty="0"/>
          </a:p>
          <a:p>
            <a:pPr algn="ctr"/>
            <a:r>
              <a:rPr kumimoji="1" lang="ja-JP" altLang="en-US" sz="2400"/>
              <a:t>に使える時間が増える</a:t>
            </a:r>
          </a:p>
        </p:txBody>
      </p:sp>
    </p:spTree>
    <p:extLst>
      <p:ext uri="{BB962C8B-B14F-4D97-AF65-F5344CB8AC3E}">
        <p14:creationId xmlns:p14="http://schemas.microsoft.com/office/powerpoint/2010/main" val="1049254938"/>
      </p:ext>
    </p:extLst>
  </p:cSld>
  <p:clrMapOvr>
    <a:masterClrMapping/>
  </p:clrMapOvr>
</p:sld>
</file>

<file path=ppt/theme/theme1.xml><?xml version="1.0" encoding="utf-8"?>
<a:theme xmlns:a="http://schemas.openxmlformats.org/drawingml/2006/main" name="Office Theme">
  <a:themeElements>
    <a:clrScheme name="ホワイト">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5329</TotalTime>
  <Words>3340</Words>
  <Application>Microsoft Macintosh PowerPoint</Application>
  <PresentationFormat>画面に合わせる (4:3)</PresentationFormat>
  <Paragraphs>667</Paragraphs>
  <Slides>30</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30</vt:i4>
      </vt:variant>
    </vt:vector>
  </HeadingPairs>
  <TitlesOfParts>
    <vt:vector size="38" baseType="lpstr">
      <vt:lpstr>メイリオ</vt:lpstr>
      <vt:lpstr>メイリオ</vt:lpstr>
      <vt:lpstr>Yu Gothic</vt:lpstr>
      <vt:lpstr>Arial</vt:lpstr>
      <vt:lpstr>Century Gothic</vt:lpstr>
      <vt:lpstr>Segoe UI Symbol</vt:lpstr>
      <vt:lpstr>Wingdings</vt:lpstr>
      <vt:lpstr>Office Theme</vt:lpstr>
      <vt:lpstr>AI数理科学入門　第一回 AI数理科学概論</vt:lpstr>
      <vt:lpstr>AI数理科学入門</vt:lpstr>
      <vt:lpstr>今日の講義内容</vt:lpstr>
      <vt:lpstr>AI/機械学習の普及</vt:lpstr>
      <vt:lpstr>医療におけるAIの活用</vt:lpstr>
      <vt:lpstr>なぜ医学にAI・数理科学が必要なの？</vt:lpstr>
      <vt:lpstr>PowerPoint プレゼンテーション</vt:lpstr>
      <vt:lpstr>PowerPoint プレゼンテーション</vt:lpstr>
      <vt:lpstr>できるだけ自動化しよう</vt:lpstr>
      <vt:lpstr>プログラミングを始めよう</vt:lpstr>
      <vt:lpstr>プログラミングの基本</vt:lpstr>
      <vt:lpstr>プログラミングの基本</vt:lpstr>
      <vt:lpstr>プログラミングの基本</vt:lpstr>
      <vt:lpstr>データ分析に使うツール</vt:lpstr>
      <vt:lpstr>PowerPoint プレゼンテーション</vt:lpstr>
      <vt:lpstr>プログラミングの環境構築</vt:lpstr>
      <vt:lpstr>Google Colabリンク</vt:lpstr>
      <vt:lpstr>プログラミングの基礎知識</vt:lpstr>
      <vt:lpstr>プログラミングの基礎知識</vt:lpstr>
      <vt:lpstr>プログラミングの基礎知識</vt:lpstr>
      <vt:lpstr>プログラミングの基礎知識</vt:lpstr>
      <vt:lpstr>プログラミングの基礎知識</vt:lpstr>
      <vt:lpstr>プログラミングの基礎知識</vt:lpstr>
      <vt:lpstr>プログラミングの基礎知識</vt:lpstr>
      <vt:lpstr>プログラミングの基礎知識</vt:lpstr>
      <vt:lpstr>プログラミングの基礎知識</vt:lpstr>
      <vt:lpstr>プログラミングの基礎知識</vt:lpstr>
      <vt:lpstr>プログラミングの基礎知識</vt:lpstr>
      <vt:lpstr>演習課題① データの読み込みと簡単なデータ処理</vt:lpstr>
      <vt:lpstr>演習課題② 繰り返しと条件分岐の確認</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生命を情報処理システムとして理解する</dc:title>
  <dc:creator>川上英良</dc:creator>
  <cp:lastModifiedBy>Microsoft Office User</cp:lastModifiedBy>
  <cp:revision>148</cp:revision>
  <cp:lastPrinted>2016-08-27T22:37:44Z</cp:lastPrinted>
  <dcterms:created xsi:type="dcterms:W3CDTF">2016-08-27T07:25:33Z</dcterms:created>
  <dcterms:modified xsi:type="dcterms:W3CDTF">2020-12-01T05:11:57Z</dcterms:modified>
</cp:coreProperties>
</file>